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78" r:id="rId4"/>
    <p:sldId id="257" r:id="rId5"/>
    <p:sldId id="299" r:id="rId6"/>
    <p:sldId id="300" r:id="rId7"/>
    <p:sldId id="301" r:id="rId8"/>
    <p:sldId id="298" r:id="rId9"/>
    <p:sldId id="297" r:id="rId10"/>
    <p:sldId id="302" r:id="rId11"/>
    <p:sldId id="303" r:id="rId12"/>
    <p:sldId id="304" r:id="rId13"/>
    <p:sldId id="266" r:id="rId14"/>
    <p:sldId id="292" r:id="rId15"/>
    <p:sldId id="293" r:id="rId16"/>
    <p:sldId id="305" r:id="rId17"/>
    <p:sldId id="306" r:id="rId18"/>
    <p:sldId id="308" r:id="rId19"/>
    <p:sldId id="2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62" autoAdjust="0"/>
  </p:normalViewPr>
  <p:slideViewPr>
    <p:cSldViewPr>
      <p:cViewPr varScale="1">
        <p:scale>
          <a:sx n="86" d="100"/>
          <a:sy n="86" d="100"/>
        </p:scale>
        <p:origin x="23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%202014\Dydaktyka\Prognozowanie%20i%20mark\Wyk&#322;ady%202016\&#263;wiczenia\dane2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8825187480036"/>
          <c:y val="0.12047469066366706"/>
          <c:w val="0.87109452789513142"/>
          <c:h val="0.7605411823522060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Arkusz1!$B$16</c:f>
              <c:strCache>
                <c:ptCount val="1"/>
                <c:pt idx="0">
                  <c:v>Moc zamówiona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Arkusz1!$C$16:$Z$16</c:f>
              <c:numCache>
                <c:formatCode>General</c:formatCode>
                <c:ptCount val="24"/>
                <c:pt idx="0">
                  <c:v>221.8</c:v>
                </c:pt>
                <c:pt idx="1">
                  <c:v>295.32</c:v>
                </c:pt>
                <c:pt idx="2">
                  <c:v>337.625</c:v>
                </c:pt>
                <c:pt idx="3">
                  <c:v>362.88</c:v>
                </c:pt>
                <c:pt idx="4">
                  <c:v>357.45900000000006</c:v>
                </c:pt>
                <c:pt idx="5">
                  <c:v>387.66</c:v>
                </c:pt>
                <c:pt idx="6">
                  <c:v>402.5</c:v>
                </c:pt>
                <c:pt idx="7">
                  <c:v>377.19</c:v>
                </c:pt>
                <c:pt idx="8">
                  <c:v>359.1</c:v>
                </c:pt>
                <c:pt idx="9">
                  <c:v>335.97</c:v>
                </c:pt>
                <c:pt idx="10">
                  <c:v>347.54500000000002</c:v>
                </c:pt>
                <c:pt idx="11">
                  <c:v>309.84000000000003</c:v>
                </c:pt>
                <c:pt idx="12">
                  <c:v>285.45999999999998</c:v>
                </c:pt>
                <c:pt idx="13">
                  <c:v>262.2</c:v>
                </c:pt>
                <c:pt idx="14">
                  <c:v>229.45</c:v>
                </c:pt>
                <c:pt idx="15">
                  <c:v>140.54999999999998</c:v>
                </c:pt>
                <c:pt idx="16">
                  <c:v>138.96400000000003</c:v>
                </c:pt>
                <c:pt idx="17">
                  <c:v>126.45</c:v>
                </c:pt>
                <c:pt idx="18">
                  <c:v>149.85</c:v>
                </c:pt>
                <c:pt idx="19">
                  <c:v>192.76</c:v>
                </c:pt>
                <c:pt idx="20">
                  <c:v>254.2</c:v>
                </c:pt>
                <c:pt idx="21">
                  <c:v>260.10000000000002</c:v>
                </c:pt>
                <c:pt idx="22">
                  <c:v>266</c:v>
                </c:pt>
                <c:pt idx="23">
                  <c:v>277.75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B3-44F4-BDA5-2C84EEF625EA}"/>
            </c:ext>
          </c:extLst>
        </c:ser>
        <c:ser>
          <c:idx val="1"/>
          <c:order val="1"/>
          <c:tx>
            <c:strRef>
              <c:f>Arkusz1!$B$17</c:f>
              <c:strCache>
                <c:ptCount val="1"/>
                <c:pt idx="0">
                  <c:v>Moc faktycznie pobrana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Arkusz1!$C$17:$Z$17</c:f>
              <c:numCache>
                <c:formatCode>General</c:formatCode>
                <c:ptCount val="24"/>
                <c:pt idx="0">
                  <c:v>243.98000000000002</c:v>
                </c:pt>
                <c:pt idx="1">
                  <c:v>354.38399999999996</c:v>
                </c:pt>
                <c:pt idx="2">
                  <c:v>422.03125</c:v>
                </c:pt>
                <c:pt idx="3">
                  <c:v>464.4864</c:v>
                </c:pt>
                <c:pt idx="4">
                  <c:v>461.12211000000008</c:v>
                </c:pt>
                <c:pt idx="5">
                  <c:v>503.95800000000003</c:v>
                </c:pt>
                <c:pt idx="6">
                  <c:v>503.125</c:v>
                </c:pt>
                <c:pt idx="7">
                  <c:v>414.90900000000005</c:v>
                </c:pt>
                <c:pt idx="8">
                  <c:v>395.01000000000005</c:v>
                </c:pt>
                <c:pt idx="9">
                  <c:v>369.56700000000006</c:v>
                </c:pt>
                <c:pt idx="10">
                  <c:v>347.54500000000002</c:v>
                </c:pt>
                <c:pt idx="11">
                  <c:v>278.85600000000005</c:v>
                </c:pt>
                <c:pt idx="12">
                  <c:v>242.64099999999996</c:v>
                </c:pt>
                <c:pt idx="13">
                  <c:v>196.64999999999998</c:v>
                </c:pt>
                <c:pt idx="14">
                  <c:v>114.72499999999999</c:v>
                </c:pt>
                <c:pt idx="15">
                  <c:v>70.274999999999991</c:v>
                </c:pt>
                <c:pt idx="16">
                  <c:v>69.482000000000014</c:v>
                </c:pt>
                <c:pt idx="17">
                  <c:v>63.225000000000001</c:v>
                </c:pt>
                <c:pt idx="18">
                  <c:v>82.417500000000004</c:v>
                </c:pt>
                <c:pt idx="19">
                  <c:v>115.65599999999999</c:v>
                </c:pt>
                <c:pt idx="20">
                  <c:v>177.93999999999997</c:v>
                </c:pt>
                <c:pt idx="21">
                  <c:v>208.08000000000004</c:v>
                </c:pt>
                <c:pt idx="22">
                  <c:v>212.8</c:v>
                </c:pt>
                <c:pt idx="23">
                  <c:v>249.97499999999999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B3-44F4-BDA5-2C84EEF62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307657048"/>
        <c:axId val="307653912"/>
      </c:lineChart>
      <c:catAx>
        <c:axId val="307657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Czas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653912"/>
        <c:crosses val="autoZero"/>
        <c:auto val="1"/>
        <c:lblAlgn val="ctr"/>
        <c:lblOffset val="100"/>
        <c:noMultiLvlLbl val="0"/>
      </c:catAx>
      <c:valAx>
        <c:axId val="30765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Moc [MWh]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65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0.14704</cdr:x>
      <cdr:y>0.56573</cdr:y>
    </cdr:from>
    <cdr:to>
      <cdr:x>0.52821</cdr:x>
      <cdr:y>0.80789</cdr:y>
    </cdr:to>
    <cdr:sp macro="" textlink="">
      <cdr:nvSpPr>
        <cdr:cNvPr id="3" name="Objaśnienie prostokątne zaokrąglone 2"/>
        <cdr:cNvSpPr/>
      </cdr:nvSpPr>
      <cdr:spPr>
        <a:xfrm xmlns:a="http://schemas.openxmlformats.org/drawingml/2006/main">
          <a:off x="801128" y="2263194"/>
          <a:ext cx="2076712" cy="968786"/>
        </a:xfrm>
        <a:prstGeom xmlns:a="http://schemas.openxmlformats.org/drawingml/2006/main" prst="wedgeRoundRectCallout">
          <a:avLst>
            <a:gd name="adj1" fmla="val 99337"/>
            <a:gd name="adj2" fmla="val 30764"/>
            <a:gd name="adj3" fmla="val 16667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1600" dirty="0" smtClean="0">
              <a:solidFill>
                <a:schemeClr val="tx1"/>
              </a:solidFill>
            </a:rPr>
            <a:t>Energia odsprzedana na rynku bilansującym</a:t>
          </a:r>
          <a:endParaRPr lang="pl-PL" sz="16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3DEC036-CCF5-4EDC-9C93-220F3969EC61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66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1" dirty="0" smtClean="0"/>
              <a:t>W Polsce za moment rozpoczęcia procesu tworzenia rynku energii uważa się wejście w życie ustawy Prawo Energetyczne w kwietniu 1997 r. </a:t>
            </a:r>
            <a:br>
              <a:rPr lang="pl-PL" sz="2000" b="1" dirty="0" smtClean="0"/>
            </a:br>
            <a:r>
              <a:rPr lang="pl-PL" sz="2000" dirty="0" smtClean="0"/>
              <a:t>Tworzenie rynku energii obejmowało następujące ściśle powiązane ze sobą procesy: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demonopolizację energetyki </a:t>
            </a:r>
            <a:r>
              <a:rPr lang="pl-PL" sz="2000" dirty="0" smtClean="0"/>
              <a:t>obejmującą jej podział na podsektory: </a:t>
            </a:r>
            <a:r>
              <a:rPr lang="pl-PL" sz="2000" b="1" dirty="0" smtClean="0"/>
              <a:t>wytwarzania (elektrownie)</a:t>
            </a:r>
            <a:r>
              <a:rPr lang="pl-PL" sz="2000" dirty="0" smtClean="0"/>
              <a:t>, </a:t>
            </a:r>
            <a:r>
              <a:rPr lang="pl-PL" sz="2000" b="1" dirty="0" smtClean="0"/>
              <a:t>przesyłu</a:t>
            </a:r>
            <a:r>
              <a:rPr lang="pl-PL" sz="2000" dirty="0" smtClean="0"/>
              <a:t> i </a:t>
            </a:r>
            <a:r>
              <a:rPr lang="pl-PL" sz="2000" b="1" dirty="0" smtClean="0"/>
              <a:t>dystrybucji oraz handlu energią</a:t>
            </a:r>
            <a:r>
              <a:rPr lang="pl-PL" sz="2000" dirty="0" smtClean="0"/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liberalizację rynku</a:t>
            </a:r>
            <a:r>
              <a:rPr lang="pl-PL" sz="2000" dirty="0" smtClean="0"/>
              <a:t>, gdzie wydzielone wcześniej podsektory i inne przedsiębiorstwa energetyczne współpracują ze sobą na zasadach komercyjnych,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prywatyzację energetyki</a:t>
            </a:r>
            <a:r>
              <a:rPr lang="pl-PL" sz="2000" dirty="0" smtClean="0"/>
              <a:t> obejmującą przekształcenie przedsiębiorstw państwowych w jednoosobowe spółki Skarbu Państwa, a następnie sprzedaż udziałów w nich inwestorom krajowym lub zagranicznym. </a:t>
            </a:r>
          </a:p>
          <a:p>
            <a:r>
              <a:rPr lang="pl-PL" sz="2000" b="1" dirty="0" smtClean="0"/>
              <a:t>W chwili obecnej polski rynek energii podzielony jest na trzy zasadnicze segmenty: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rynek kontraktowy,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rynek giełdowy,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rynek bilansujący.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</p:txBody>
      </p:sp>
      <p:sp>
        <p:nvSpPr>
          <p:cNvPr id="243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015771A-CC3A-4351-AE8E-0E726A308E0A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047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 modeli wielowymiarowych szukano najbliższych wyników z punktu widzenia probabilistycznego prognozowania cen energii elektrycznej, począwszy od dwóch prostych: modeli regresji liniowej (LR) oraz perceptronu wielowarstwowego (MLP) z modyfikacjami. Modele tworzą punkt prognozy i są przyrównywane do danych (lokalnych)</a:t>
            </a:r>
          </a:p>
          <a:p>
            <a:pPr marL="0" indent="0">
              <a:buNone/>
            </a:pPr>
            <a:r>
              <a:rPr lang="pl-PL" sz="1200" b="0" strike="noStrike" kern="1200" spc="-1" dirty="0" smtClean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* W przypadku regresji</a:t>
            </a:r>
            <a:r>
              <a:rPr lang="pl-PL" sz="1200" b="0" strike="noStrike" kern="1200" spc="-1" baseline="0" dirty="0" smtClean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 liniowej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zbudowano i wykorzystano dwa modele. W pierwszym (LR1), zmienną wejściową był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wolumen energii oznaczony w modelu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(t) jako obciążenie strefowe w godzinie t, a zmienna wyjściową była cena energii elektrycznej w godzinie t C (t). Parametry modelu zostały oszacowane na podstawie danych, składających się z 6-dniowych okresów poprzedzających  datę prognozy, a następnie wyznaczano punkt prognozy. Dla każdego z 24-punktowych prognoz, określono przedziały predykcyjne 95%  przedziałem ufności (PI), przy użyciu funkcji prognostycznej zaimplementowanej w pakiecie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Matlab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Toolbox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Model LR1 nie dostarczył zadowalających wyników, obserwowano duże błędy dla najwyższych cen, dlatego też wprowadzono dodatkowe zmienne wejściowe do modelu i oznaczono go LR2. Zmienne te pozwalały na modelowanie nieliniowego związku między wejściem zmiennych wyjściowych. Jest to model nieliniowy, ale bardziej "elastyczny" niż LR1. 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D91E770-C547-4545-891F-FEDA2B92E19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54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Sieć neuronowa MLP oparta jest 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multiperceptron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wielowarstwowy. Sieć neuronowa z jedną ukrytą warstwą i nieliniowymi ukrytymi neuronami może rozwiązać dowolny skończony problem mapowania danych wejściowych. Sieć posiada pięć neuronów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sigmoidalnych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ukrytej warstwie i z jeden neuron liniowy w warstwie wyjściowej. Na wejściu sieci podobnie jak w poprzednich modelach wielowymiarowych są odpowiednio zdefiniowane wolumeny energii. Aby ułatwić i przyspieszyć  uczenie się MLP, zmienne wejściowe i wyjściowe są wstępnie przetwarzane  przez odwzorowanie ich do przedziału [-0,9, 0,9]. Na wyjściu sieci otrzymujemy prognozowaną cenę energii w godzinie t.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78CD258-BD84-479F-9CD4-1B6EDB47E02B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952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 trendu pełzającego </a:t>
            </a: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wagami harmonicznymi jest modelem adaptacyjnym. 
Wagi harmoniczne realizują postulat postarzania informacji – im obserwacja starsza, tym mniej ważna. </a:t>
            </a: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
Trend pełzający wykorzystywany jest do opisu zjawisk w czasie, w sytuacji gdy wykazują one dużą nieregularność. Otrzymuje się trend w postaci krzywej łamanej,  a zasadniczą metodą prognostyczną jest metoda MNK.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Na potrzeby badań powstał autorski program (wersja próbna) wykorzystujący model trendu pełzającego. Na rysunku  przedstawiono interfejs tego programu „Prognozowanie”. Został on napisany w języku C++ w środowisku (bibliotece programistycznej) </a:t>
            </a:r>
            <a:r>
              <a:rPr lang="pl-PL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Qt</a:t>
            </a: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. Do budowy modelu trendu pełzającego wykorzystywana jest regresja liniowa. Z czasem program zostanie rozbudowany o regresję wielomianową oraz o model analizy harmonicznej.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CC8D5B2-8BC4-40FC-9607-D627EF17C082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82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widać na tym wykresie skuteczność sieci neuronowej w prognozowaniu punktowym była lepsza niż w przypadku modeli regresji LR1 i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LR2.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Niestety widać też wyraźnie , że sieć nie radzi sobie w sytuacjach gdy występuje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wyraźny skok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cen. Jest to spowodowane tym,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że dane treningowe sieci nie posiadały takich sytuacji i model nie został odpowiednio wyuczony.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Poprawę zdolności modelu do radzenia sobie z takimi skokami i innymi tymczasowymi wzrostami, uzyskano dzięki ulepszeniu szkolenia poprzez rozszerzenie danych szkoleniowych w okresie od sześciu dni poprzedzających datę prognozy do 13.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38C165A-BD8F-44C7-A440-A594C890FED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14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6A082AC-BC77-48D7-9081-9EAF7F68C71B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96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pPr algn="just"/>
            <a:r>
              <a:rPr lang="pl-PL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Do nauki modelu wykorzystano dane obejmujące okres od 1.01.2014 do 31.01.2015r. Średni błąd dopasowania wyniósł </a:t>
            </a:r>
            <a:r>
              <a:rPr lang="pl-PL" sz="2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6,11</a:t>
            </a:r>
            <a:r>
              <a:rPr lang="pl-PL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%.</a:t>
            </a:r>
            <a:endParaRPr lang="pl-PL" sz="2000" b="0" strike="noStrike" spc="-1" dirty="0" smtClean="0"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36207FC-57A7-4C16-88E5-D45299B15F1B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536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Do nauki modelu wykorzystano okres od 1.01.2015 do 30.06.2015 r. Średni błąd dopasowania wyniósł </a:t>
            </a:r>
            <a:r>
              <a:rPr lang="pl-PL" sz="2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4,37%.</a:t>
            </a:r>
            <a:endParaRPr lang="pl-PL" sz="2000" b="1" strike="noStrike" spc="-1" dirty="0"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06B13A9-EE97-41C0-8C45-1E17E4BFA7D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72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 smtClean="0">
                <a:effectLst/>
              </a:rPr>
              <a:t>W 2015 r., podobnie jak w latach poprzednich, na rynku energii elektrycznej funkcjonowało pięciu dużych OSD oraz 164 przedsiębiorstw wyznaczonych OSD (tzw. </a:t>
            </a:r>
            <a:r>
              <a:rPr lang="pl-PL" sz="2000" dirty="0" err="1" smtClean="0">
                <a:effectLst/>
              </a:rPr>
              <a:t>OSDn</a:t>
            </a:r>
            <a:r>
              <a:rPr lang="pl-PL" sz="2000" dirty="0" smtClean="0">
                <a:effectLst/>
              </a:rPr>
              <a:t>).</a:t>
            </a:r>
            <a:endParaRPr lang="pl-PL" sz="2000" dirty="0" smtClean="0"/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22A0F6-A563-4258-A8FC-037382E7D022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47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1" dirty="0" smtClean="0"/>
              <a:t>Rynek bilansujący jest tzw. rynkiem technicznym,</a:t>
            </a:r>
            <a:r>
              <a:rPr lang="pl-PL" sz="2000" dirty="0" smtClean="0"/>
              <a:t> czyli nie jest miejscem handlu energią. Jego istnienie jest niezbędne dla funkcjonowania rynku energii, a udział w nim podmiotów kupujących energię jest obowiązkowy.</a:t>
            </a:r>
          </a:p>
          <a:p>
            <a:r>
              <a:rPr lang="pl-PL" sz="2000" dirty="0" smtClean="0"/>
              <a:t>W praktyce umowy zakupu energii na rynku konkurencyjnym określają ilości energii, która zostanie pobrana w poszczególnych godzinach kolejnych dni, których dotyczy umowa. Ilości energii potrzebnej odbiorcom w każdej godzinie określane są na podstawie sporządzanych przez nich prognoz zapotrzebowania na energię.</a:t>
            </a:r>
          </a:p>
          <a:p>
            <a:r>
              <a:rPr lang="pl-PL" sz="2000" dirty="0" smtClean="0"/>
              <a:t>Gdy sporządzona prognoza okaże się nietrafna, w chwili faktycznego poboru energii odbiorca końcowy znajdzie się w sytuacji jej braku </a:t>
            </a:r>
            <a:r>
              <a:rPr lang="pl-PL" sz="2000" b="1" dirty="0" smtClean="0"/>
              <a:t>(tzw. „</a:t>
            </a:r>
            <a:r>
              <a:rPr lang="pl-PL" sz="2000" b="1" dirty="0" err="1" smtClean="0"/>
              <a:t>niedokontraktowanie</a:t>
            </a:r>
            <a:r>
              <a:rPr lang="pl-PL" sz="2000" b="1" dirty="0" smtClean="0"/>
              <a:t>”)</a:t>
            </a:r>
            <a:r>
              <a:rPr lang="pl-PL" sz="2000" dirty="0" smtClean="0"/>
              <a:t> lub posiadania nadwyżki kupionej wcześniej energii </a:t>
            </a:r>
            <a:r>
              <a:rPr lang="pl-PL" sz="2000" b="1" dirty="0" smtClean="0"/>
              <a:t>(tzw. „</a:t>
            </a:r>
            <a:r>
              <a:rPr lang="pl-PL" sz="2000" b="1" dirty="0" err="1" smtClean="0"/>
              <a:t>przekontraktowanie</a:t>
            </a:r>
            <a:r>
              <a:rPr lang="pl-PL" sz="2000" b="1" dirty="0" smtClean="0"/>
              <a:t>”)</a:t>
            </a:r>
            <a:r>
              <a:rPr lang="pl-PL" sz="2000" dirty="0" smtClean="0"/>
              <a:t>. Zarówno w jednym, jak i drugim przypadku odbiorca końcowy nie zostanie oczywiście pozbawiony dostawy energii, a z pomocą przyjdzie mu wspomniany już obowiązkowy udział w </a:t>
            </a:r>
            <a:r>
              <a:rPr lang="pl-PL" sz="2000" b="1" dirty="0" smtClean="0"/>
              <a:t>rynku bilansującym</a:t>
            </a:r>
            <a:r>
              <a:rPr lang="pl-PL" sz="2000" dirty="0" smtClean="0"/>
              <a:t>.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AE9C31D-3306-452F-987D-2B00B4762F8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53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sz="2000" dirty="0" smtClean="0"/>
          </a:p>
          <a:p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Badając</a:t>
            </a:r>
            <a:r>
              <a:rPr lang="pl-PL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pewne procesy staramy się znaleźć i wyrazić liczbowo prawidłowości opisujące badane zjawisko czyli tzw. </a:t>
            </a:r>
            <a:r>
              <a:rPr lang="pl-PL" sz="2000" b="1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składnik systematyczny </a:t>
            </a:r>
            <a:r>
              <a:rPr lang="pl-PL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oraz tzw. </a:t>
            </a:r>
            <a:r>
              <a:rPr lang="pl-PL" sz="2000" b="1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składnik przypadkowy </a:t>
            </a:r>
            <a:endParaRPr lang="pl-PL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Przebieg szeregu w badanym okresie charakteryzuje się dużą zmiennością i zróżnicowaniem,</a:t>
            </a:r>
            <a:r>
              <a:rPr lang="pl-PL" sz="2000" b="1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 widać na zamieszczonym wykresie.</a:t>
            </a:r>
            <a:endParaRPr lang="pl-PL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AE9C31D-3306-452F-987D-2B00B4762F8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43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Najwyższą cenę osiągnięto</a:t>
            </a:r>
            <a:r>
              <a:rPr lang="pl-PL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 miesiącu sierpniu dla 13 godziny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2E0DB1F-43F8-45A2-B8E9-CD30D85CD54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71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Najwyższa cena dla godz. 20 w miesiącu wrześniu</a:t>
            </a: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FBFAB8C-8CFD-40C8-8B79-6632C4E58511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80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DB2ECF3-E12F-4423-9FB1-BB562A96084B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25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Wartość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periodogramu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interpretowana jest jako wariancja, której odpowiadają wahania o konkretnej częstotliwości lub okresie.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Wykonany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periodogram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informuje o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okresowościach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badanego szeregu, o czym świadczą widoczne piki.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Pierwszy pik odpowiada za okresowość roczną, drugi za tygodniową, trzeci (najsilniejszy) </a:t>
            </a:r>
            <a:r>
              <a:rPr lang="pl-PL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dobową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czwarty pik to okresowość 12-godzinna.</a:t>
            </a:r>
            <a:endParaRPr lang="pl-PL" sz="20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/>
              <a:ea typeface="+mn-ea"/>
            </a:endParaRPr>
          </a:p>
          <a:p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EB3390-3D92-4BD5-83D9-D6211673DA22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59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      W przypadku analizy statystycznej wyłącznie dla 2015 roku uzyskano informację o tym procesie dokonując jego dekompozycji na przebiegi tygodniowe oraz dobowe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      Statystyki opisowe pozwalają porównać te procesy i średnia dobowa cena jest bardziej zróżnicowana statystycznie. Świadczą o tym bardzo duże wartości wariancji i odchylenia standardowego. Zróżnicowanie to jest istotne statystycznie (v&gt;0,1).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Wariancja procesu świadczy o dużym rozrzucie procesu wokół wartości średniej.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 wyższa wartość 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wariancji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tym większe rozproszenie wyników.  W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ariancja jest bardzo duża, zatem zróżnicowanie cen jest bardzo duże.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      Wartości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kurtozy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świadczą o spłaszczeniu bądź spiczastości rozkładu. Dla ceny średniej dobowej jest to rozkład wysmukły, dla średniej tygodniowej bardziej spłaszczony. 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      Współczynnik skośności opisuje kierunek asymetrii. Dla średniej dobowej jest to asymetria prawostronna, natomiast dla średniej tygodniowej występuje asymetria lewostronna. </a:t>
            </a:r>
            <a:endParaRPr lang="pl-PL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53E71AC-E030-4910-8563-DACBD6E828D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77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AE9C31D-3306-452F-987D-2B00B4762F8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07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Obraz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Obraz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1" name="Obraz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0.jpg"/><Relationship Id="rId4" Type="http://schemas.openxmlformats.org/officeDocument/2006/relationships/image" Target="../media/image12.png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image" Target="../media/image21.emf"/><Relationship Id="rId4" Type="http://schemas.openxmlformats.org/officeDocument/2006/relationships/image" Target="../media/image12.pn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raz 11"/>
          <p:cNvPicPr/>
          <p:nvPr/>
        </p:nvPicPr>
        <p:blipFill>
          <a:blip r:embed="rId3"/>
          <a:stretch/>
        </p:blipFill>
        <p:spPr>
          <a:xfrm>
            <a:off x="2112480" y="1845000"/>
            <a:ext cx="7030080" cy="3646440"/>
          </a:xfrm>
          <a:prstGeom prst="rect">
            <a:avLst/>
          </a:prstGeom>
          <a:ln>
            <a:noFill/>
          </a:ln>
        </p:spPr>
      </p:pic>
      <p:pic>
        <p:nvPicPr>
          <p:cNvPr id="78" name="Obraz 8"/>
          <p:cNvPicPr/>
          <p:nvPr/>
        </p:nvPicPr>
        <p:blipFill>
          <a:blip r:embed="rId4"/>
          <a:stretch/>
        </p:blipFill>
        <p:spPr>
          <a:xfrm>
            <a:off x="-15480" y="1845000"/>
            <a:ext cx="2194200" cy="3628080"/>
          </a:xfrm>
          <a:prstGeom prst="rect">
            <a:avLst/>
          </a:prstGeom>
          <a:ln>
            <a:noFill/>
          </a:ln>
        </p:spPr>
      </p:pic>
      <p:pic>
        <p:nvPicPr>
          <p:cNvPr id="79" name="Obraz 3"/>
          <p:cNvPicPr/>
          <p:nvPr/>
        </p:nvPicPr>
        <p:blipFill>
          <a:blip r:embed="rId5"/>
          <a:stretch/>
        </p:blipFill>
        <p:spPr>
          <a:xfrm>
            <a:off x="-21600" y="0"/>
            <a:ext cx="9164160" cy="223092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2287080" y="2792520"/>
            <a:ext cx="4546440" cy="17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PROGNOZOWANIE CEN ENERGII NA RYNKU BILANSUJĄCYM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Obraz 9"/>
          <p:cNvPicPr/>
          <p:nvPr/>
        </p:nvPicPr>
        <p:blipFill>
          <a:blip r:embed="rId6"/>
          <a:stretch/>
        </p:blipFill>
        <p:spPr>
          <a:xfrm>
            <a:off x="-15480" y="5474880"/>
            <a:ext cx="9158040" cy="1417680"/>
          </a:xfrm>
          <a:prstGeom prst="rect">
            <a:avLst/>
          </a:prstGeom>
          <a:ln>
            <a:noFill/>
          </a:ln>
        </p:spPr>
      </p:pic>
      <p:pic>
        <p:nvPicPr>
          <p:cNvPr id="83" name="Obraz 12"/>
          <p:cNvPicPr/>
          <p:nvPr/>
        </p:nvPicPr>
        <p:blipFill>
          <a:blip r:embed="rId7"/>
          <a:stretch/>
        </p:blipFill>
        <p:spPr>
          <a:xfrm>
            <a:off x="2090520" y="4869000"/>
            <a:ext cx="679680" cy="430920"/>
          </a:xfrm>
          <a:prstGeom prst="rect">
            <a:avLst/>
          </a:prstGeom>
          <a:ln>
            <a:noFill/>
          </a:ln>
        </p:spPr>
      </p:pic>
      <p:pic>
        <p:nvPicPr>
          <p:cNvPr id="84" name="Obraz 13"/>
          <p:cNvPicPr/>
          <p:nvPr/>
        </p:nvPicPr>
        <p:blipFill>
          <a:blip r:embed="rId8"/>
          <a:stretch/>
        </p:blipFill>
        <p:spPr>
          <a:xfrm>
            <a:off x="2771640" y="4869000"/>
            <a:ext cx="6047280" cy="430920"/>
          </a:xfrm>
          <a:prstGeom prst="rect">
            <a:avLst/>
          </a:prstGeom>
          <a:ln>
            <a:noFill/>
          </a:ln>
        </p:spPr>
      </p:pic>
      <p:pic>
        <p:nvPicPr>
          <p:cNvPr id="85" name="Obraz 14"/>
          <p:cNvPicPr/>
          <p:nvPr/>
        </p:nvPicPr>
        <p:blipFill>
          <a:blip r:embed="rId9"/>
          <a:stretch/>
        </p:blipFill>
        <p:spPr>
          <a:xfrm>
            <a:off x="7296120" y="2775960"/>
            <a:ext cx="1496880" cy="1784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CustomShape 3"/>
          <p:cNvSpPr/>
          <p:nvPr/>
        </p:nvSpPr>
        <p:spPr>
          <a:xfrm flipH="1">
            <a:off x="2727000" y="4788360"/>
            <a:ext cx="59464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 Y D Z I A Ł    E L E K T R Y C Z N Y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Obraz 17"/>
          <p:cNvPicPr/>
          <p:nvPr/>
        </p:nvPicPr>
        <p:blipFill>
          <a:blip r:embed="rId10"/>
          <a:stretch/>
        </p:blipFill>
        <p:spPr>
          <a:xfrm>
            <a:off x="-15480" y="2206080"/>
            <a:ext cx="9158040" cy="24012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4067944" y="5609854"/>
            <a:ext cx="49672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Prof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dr hab. inż.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Tomasz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Popławski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7067"/>
            <a:ext cx="2340160" cy="100626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034968" y="160850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"DIALOG 0047/2016"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6309320"/>
            <a:ext cx="9110748" cy="63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0" y="1329840"/>
            <a:ext cx="9106560" cy="493848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pl-P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Rys. 21. Przebieg rzeczywisty i prognozowany dla cen energii z Rynku Bilansującego obejmujący okres miesiąca. </a:t>
            </a:r>
            <a:r>
              <a:rPr lang="pl-PL" sz="12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Źródło: opracowanie własne z wykorzystaniem programu Gretl</a:t>
            </a:r>
            <a:endParaRPr lang="pl-PL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65" name="Obraz 3"/>
          <p:cNvPicPr/>
          <p:nvPr/>
        </p:nvPicPr>
        <p:blipFill>
          <a:blip r:embed="rId4"/>
          <a:stretch/>
        </p:blipFill>
        <p:spPr>
          <a:xfrm>
            <a:off x="-21600" y="0"/>
            <a:ext cx="9163800" cy="1410840"/>
          </a:xfrm>
          <a:prstGeom prst="rect">
            <a:avLst/>
          </a:prstGeom>
          <a:ln>
            <a:noFill/>
          </a:ln>
        </p:spPr>
      </p:pic>
      <p:pic>
        <p:nvPicPr>
          <p:cNvPr id="266" name="Obraz 12"/>
          <p:cNvPicPr/>
          <p:nvPr/>
        </p:nvPicPr>
        <p:blipFill>
          <a:blip r:embed="rId5"/>
          <a:stretch/>
        </p:blipFill>
        <p:spPr>
          <a:xfrm>
            <a:off x="1387080" y="6377040"/>
            <a:ext cx="590760" cy="374400"/>
          </a:xfrm>
          <a:prstGeom prst="rect">
            <a:avLst/>
          </a:prstGeom>
          <a:ln>
            <a:noFill/>
          </a:ln>
        </p:spPr>
      </p:pic>
      <p:pic>
        <p:nvPicPr>
          <p:cNvPr id="267" name="Obraz 13"/>
          <p:cNvPicPr/>
          <p:nvPr/>
        </p:nvPicPr>
        <p:blipFill>
          <a:blip r:embed="rId3"/>
          <a:stretch/>
        </p:blipFill>
        <p:spPr>
          <a:xfrm>
            <a:off x="1924200" y="6371640"/>
            <a:ext cx="6318360" cy="385200"/>
          </a:xfrm>
          <a:prstGeom prst="rect">
            <a:avLst/>
          </a:prstGeom>
          <a:ln>
            <a:noFill/>
          </a:ln>
        </p:spPr>
      </p:pic>
      <p:pic>
        <p:nvPicPr>
          <p:cNvPr id="268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600" cy="65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9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440" cy="569160"/>
          </a:xfrm>
          <a:prstGeom prst="rect">
            <a:avLst/>
          </a:prstGeom>
          <a:ln>
            <a:noFill/>
          </a:ln>
        </p:spPr>
      </p:pic>
      <p:sp>
        <p:nvSpPr>
          <p:cNvPr id="11" name="CustomShape 2"/>
          <p:cNvSpPr/>
          <p:nvPr/>
        </p:nvSpPr>
        <p:spPr>
          <a:xfrm>
            <a:off x="4866241" y="308846"/>
            <a:ext cx="4240319" cy="895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Modele wielowymiarowe:</a:t>
            </a:r>
          </a:p>
          <a:p>
            <a:pPr>
              <a:lnSpc>
                <a:spcPct val="100000"/>
              </a:lnSpc>
            </a:pPr>
            <a:r>
              <a:rPr lang="pl-PL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egresji i sieci neuronowych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410841"/>
            <a:ext cx="9093497" cy="3530328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95400" y="5286240"/>
            <a:ext cx="86893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</a:t>
            </a:r>
            <a:r>
              <a:rPr lang="pl-PL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r>
              <a:rPr lang="pl-PL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Przebieg </a:t>
            </a:r>
            <a:r>
              <a:rPr lang="pl-PL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rzeczywisty, nauki modeli i prognozowane </a:t>
            </a:r>
            <a:r>
              <a:rPr lang="pl-PL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dla cen energii z </a:t>
            </a:r>
            <a:r>
              <a:rPr lang="pl-PL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rynku </a:t>
            </a:r>
            <a:r>
              <a:rPr lang="pl-P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lang="pl-PL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ilansującego. </a:t>
            </a:r>
            <a:r>
              <a:rPr lang="pl-PL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45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3800" cy="1410840"/>
          </a:xfrm>
          <a:prstGeom prst="rect">
            <a:avLst/>
          </a:prstGeom>
          <a:ln>
            <a:noFill/>
          </a:ln>
        </p:spPr>
      </p:pic>
      <p:pic>
        <p:nvPicPr>
          <p:cNvPr id="275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0760" cy="374400"/>
          </a:xfrm>
          <a:prstGeom prst="rect">
            <a:avLst/>
          </a:prstGeom>
          <a:ln>
            <a:noFill/>
          </a:ln>
        </p:spPr>
      </p:pic>
      <p:pic>
        <p:nvPicPr>
          <p:cNvPr id="276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360" cy="385200"/>
          </a:xfrm>
          <a:prstGeom prst="rect">
            <a:avLst/>
          </a:prstGeom>
          <a:ln>
            <a:noFill/>
          </a:ln>
        </p:spPr>
      </p:pic>
      <p:pic>
        <p:nvPicPr>
          <p:cNvPr id="277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600" cy="65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8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440" cy="569160"/>
          </a:xfrm>
          <a:prstGeom prst="rect">
            <a:avLst/>
          </a:prstGeom>
          <a:ln>
            <a:noFill/>
          </a:ln>
        </p:spPr>
      </p:pic>
      <p:sp>
        <p:nvSpPr>
          <p:cNvPr id="12" name="CustomShape 2"/>
          <p:cNvSpPr/>
          <p:nvPr/>
        </p:nvSpPr>
        <p:spPr>
          <a:xfrm>
            <a:off x="4284000" y="836640"/>
            <a:ext cx="46569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sieci neuronowych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1785926"/>
            <a:ext cx="5015381" cy="33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ustomShape 3"/>
          <p:cNvSpPr/>
          <p:nvPr/>
        </p:nvSpPr>
        <p:spPr>
          <a:xfrm>
            <a:off x="1977840" y="5429264"/>
            <a:ext cx="4106328" cy="520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Rys.26. Struktura modelu MLP</a:t>
            </a:r>
            <a:endParaRPr lang="pl-PL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464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pic>
        <p:nvPicPr>
          <p:cNvPr id="176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177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178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9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4284000" y="836640"/>
            <a:ext cx="465732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 trendu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pełzającego</a:t>
            </a:r>
            <a:r>
              <a:rPr lang="pl-PL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(MTP)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6"/>
          <p:cNvPicPr/>
          <p:nvPr/>
        </p:nvPicPr>
        <p:blipFill>
          <a:blip r:embed="rId8"/>
          <a:stretch/>
        </p:blipFill>
        <p:spPr>
          <a:xfrm>
            <a:off x="689128" y="1610660"/>
            <a:ext cx="7642440" cy="414072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899592" y="5761060"/>
            <a:ext cx="7559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19.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Wygląd programu Prognozowanie. Źródło: opracowanie własne. </a:t>
            </a:r>
            <a:endParaRPr lang="pl-PL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3800" cy="1410840"/>
          </a:xfrm>
          <a:prstGeom prst="rect">
            <a:avLst/>
          </a:prstGeom>
          <a:ln>
            <a:noFill/>
          </a:ln>
        </p:spPr>
      </p:pic>
      <p:pic>
        <p:nvPicPr>
          <p:cNvPr id="295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0760" cy="374400"/>
          </a:xfrm>
          <a:prstGeom prst="rect">
            <a:avLst/>
          </a:prstGeom>
          <a:ln>
            <a:noFill/>
          </a:ln>
        </p:spPr>
      </p:pic>
      <p:pic>
        <p:nvPicPr>
          <p:cNvPr id="296" name="Obraz 13"/>
          <p:cNvPicPr/>
          <p:nvPr/>
        </p:nvPicPr>
        <p:blipFill>
          <a:blip r:embed="rId5"/>
          <a:stretch/>
        </p:blipFill>
        <p:spPr>
          <a:xfrm>
            <a:off x="1976400" y="6371640"/>
            <a:ext cx="6318360" cy="385200"/>
          </a:xfrm>
          <a:prstGeom prst="rect">
            <a:avLst/>
          </a:prstGeom>
          <a:ln>
            <a:noFill/>
          </a:ln>
        </p:spPr>
      </p:pic>
      <p:pic>
        <p:nvPicPr>
          <p:cNvPr id="297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600" cy="65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8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440" cy="569160"/>
          </a:xfrm>
          <a:prstGeom prst="rect">
            <a:avLst/>
          </a:prstGeom>
          <a:ln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5220072" y="452187"/>
            <a:ext cx="3720888" cy="83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Wyniki eksperymentu –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Sieć Neuronowa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95400" y="5286240"/>
            <a:ext cx="868896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27.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Przebieg rzeczywisty i prognozowany dla cen energii z Rynku Bilansującego obejmujący okres miesiąca.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6300192" y="2610496"/>
            <a:ext cx="2714400" cy="16461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Prognoza wykonana została </a:t>
            </a:r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dla </a:t>
            </a: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miesiąca </a:t>
            </a:r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lutego </a:t>
            </a: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2015 roku.  </a:t>
            </a:r>
            <a:endParaRPr lang="pl-PL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Średni błąd MAPE </a:t>
            </a:r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wyniósł </a:t>
            </a:r>
            <a:r>
              <a:rPr lang="pl-PL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18,99%. </a:t>
            </a:r>
            <a:endParaRPr lang="pl-PL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1481776"/>
            <a:ext cx="5428400" cy="376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728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3800" cy="1410840"/>
          </a:xfrm>
          <a:prstGeom prst="rect">
            <a:avLst/>
          </a:prstGeom>
          <a:ln>
            <a:noFill/>
          </a:ln>
        </p:spPr>
      </p:pic>
      <p:pic>
        <p:nvPicPr>
          <p:cNvPr id="315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0760" cy="374400"/>
          </a:xfrm>
          <a:prstGeom prst="rect">
            <a:avLst/>
          </a:prstGeom>
          <a:ln>
            <a:noFill/>
          </a:ln>
        </p:spPr>
      </p:pic>
      <p:pic>
        <p:nvPicPr>
          <p:cNvPr id="316" name="Obraz 13"/>
          <p:cNvPicPr/>
          <p:nvPr/>
        </p:nvPicPr>
        <p:blipFill>
          <a:blip r:embed="rId5"/>
          <a:stretch/>
        </p:blipFill>
        <p:spPr>
          <a:xfrm>
            <a:off x="1976400" y="6371640"/>
            <a:ext cx="6318360" cy="385200"/>
          </a:xfrm>
          <a:prstGeom prst="rect">
            <a:avLst/>
          </a:prstGeom>
          <a:ln>
            <a:noFill/>
          </a:ln>
        </p:spPr>
      </p:pic>
      <p:pic>
        <p:nvPicPr>
          <p:cNvPr id="317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600" cy="65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8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440" cy="569160"/>
          </a:xfrm>
          <a:prstGeom prst="rect">
            <a:avLst/>
          </a:prstGeom>
          <a:ln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5220072" y="404664"/>
            <a:ext cx="3720888" cy="886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Wyniki eksperymentu –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Sieć Neuronowa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251520" y="5286240"/>
            <a:ext cx="868944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28.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Przebieg rzeczywisty i prognozowany dla cen energii z Rynku Bilansującego obejmujący okres miesiąca.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5868144" y="2287248"/>
            <a:ext cx="2642760" cy="252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760">
              <a:lnSpc>
                <a:spcPct val="100000"/>
              </a:lnSpc>
            </a:pP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Prognoza wykonano </a:t>
            </a:r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dla </a:t>
            </a: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kolejnego miesiąca lipca 2015 roku. Średni błąd MAPE wyniósł </a:t>
            </a:r>
            <a:r>
              <a:rPr lang="pl-PL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27,07%. </a:t>
            </a:r>
            <a:endParaRPr lang="pl-PL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</a:pP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endParaRPr lang="pl-PL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00" y="1466208"/>
            <a:ext cx="5404571" cy="38575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86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pic>
        <p:nvPicPr>
          <p:cNvPr id="205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206" name="Obraz 13"/>
          <p:cNvPicPr/>
          <p:nvPr/>
        </p:nvPicPr>
        <p:blipFill>
          <a:blip r:embed="rId5"/>
          <a:stretch/>
        </p:blipFill>
        <p:spPr>
          <a:xfrm>
            <a:off x="19764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207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8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5004048" y="548680"/>
            <a:ext cx="3937272" cy="7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Wyniki eksperymentu –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 MTP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676800" y="5493240"/>
            <a:ext cx="81417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22.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Przebieg rzeczywisty i prognozowany dla cen energii z Rynku Bilansującego obejmujący okres miesiąca.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2"/>
          <p:cNvPicPr/>
          <p:nvPr/>
        </p:nvPicPr>
        <p:blipFill>
          <a:blip r:embed="rId8"/>
          <a:stretch/>
        </p:blipFill>
        <p:spPr>
          <a:xfrm>
            <a:off x="123608" y="1477936"/>
            <a:ext cx="5325480" cy="399456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noFill/>
          </a:ln>
        </p:spPr>
      </p:pic>
      <p:sp>
        <p:nvSpPr>
          <p:cNvPr id="212" name="CustomShape 4"/>
          <p:cNvSpPr/>
          <p:nvPr/>
        </p:nvSpPr>
        <p:spPr>
          <a:xfrm>
            <a:off x="5758506" y="2492896"/>
            <a:ext cx="3089438" cy="2222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Prognoza </a:t>
            </a: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wykonana została krokowo dla miesiąca </a:t>
            </a:r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lutego </a:t>
            </a: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2015 roku.  </a:t>
            </a:r>
            <a:endParaRPr lang="pl-PL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Średni błąd MAPE uzyskano na </a:t>
            </a:r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poziomie </a:t>
            </a:r>
            <a:r>
              <a:rPr lang="pl-PL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7,63</a:t>
            </a:r>
            <a:r>
              <a:rPr lang="pl-PL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%. </a:t>
            </a:r>
            <a:endParaRPr lang="pl-PL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</a:pPr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Parametr </a:t>
            </a: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wygładzania </a:t>
            </a:r>
            <a:endParaRPr lang="pl-PL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</a:pP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 = 5 wybrano subiektywnie</a:t>
            </a:r>
            <a:endParaRPr lang="pl-PL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37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pic>
        <p:nvPicPr>
          <p:cNvPr id="225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226" name="Obraz 13"/>
          <p:cNvPicPr/>
          <p:nvPr/>
        </p:nvPicPr>
        <p:blipFill>
          <a:blip r:embed="rId5"/>
          <a:stretch/>
        </p:blipFill>
        <p:spPr>
          <a:xfrm>
            <a:off x="19764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227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8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5004048" y="476672"/>
            <a:ext cx="3937272" cy="815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Wyniki eksperymentu –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Model MTP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79512" y="5407152"/>
            <a:ext cx="86893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24.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Przebieg rzeczywisty i prognozowany dla cen energii z Rynku Bilansującego obejmujący okres miesiąca.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5418720" y="2636912"/>
            <a:ext cx="3522600" cy="1861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</a:pP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Prognoza wykonano krokowo dla kolejnego miesiąca lipca 2015 roku. Średni błąd MAPE wyniósł </a:t>
            </a:r>
            <a:r>
              <a:rPr lang="pl-PL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9,18%. </a:t>
            </a:r>
            <a:endParaRPr lang="pl-PL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</a:pP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Parametr wygładzania </a:t>
            </a:r>
            <a:endParaRPr lang="pl-PL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</a:pPr>
            <a:r>
              <a:rPr lang="pl-PL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k = 5 </a:t>
            </a:r>
            <a:r>
              <a:rPr lang="pl-PL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wybrano subiektywnie</a:t>
            </a:r>
            <a:endParaRPr lang="pl-PL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Picture 2"/>
          <p:cNvPicPr/>
          <p:nvPr/>
        </p:nvPicPr>
        <p:blipFill>
          <a:blip r:embed="rId8"/>
          <a:stretch/>
        </p:blipFill>
        <p:spPr>
          <a:xfrm>
            <a:off x="179512" y="1515768"/>
            <a:ext cx="5142240" cy="38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98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pic>
        <p:nvPicPr>
          <p:cNvPr id="235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236" name="Obraz 13"/>
          <p:cNvPicPr/>
          <p:nvPr/>
        </p:nvPicPr>
        <p:blipFill>
          <a:blip r:embed="rId5"/>
          <a:stretch/>
        </p:blipFill>
        <p:spPr>
          <a:xfrm>
            <a:off x="19764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237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8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5652120" y="692696"/>
            <a:ext cx="3289200" cy="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Wnioski</a:t>
            </a:r>
            <a:endParaRPr lang="pl-PL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95400" y="1714320"/>
            <a:ext cx="8845920" cy="135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Wingdings" charset="2"/>
              <a:buChar char=""/>
            </a:pPr>
            <a:r>
              <a:rPr lang="pl-PL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Średni wolumen mocy w godzinie doby zakupiony na RB w 2015 r  </a:t>
            </a:r>
            <a:r>
              <a:rPr lang="pl-PL" sz="2000" b="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</a:t>
            </a:r>
            <a:r>
              <a:rPr lang="pl-PL" sz="2000" spc="-1" baseline="-25000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</a:t>
            </a:r>
            <a:r>
              <a:rPr lang="pl-PL" sz="20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=474 MW</a:t>
            </a:r>
            <a:endParaRPr lang="pl-PL" sz="2000" b="0" strike="noStrike" spc="-1" dirty="0" smtClean="0"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Wingdings" charset="2"/>
              <a:buChar char=""/>
            </a:pPr>
            <a:r>
              <a:rPr lang="pl-PL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Średnia dobowa cena na RB w 2015 r C</a:t>
            </a:r>
            <a:r>
              <a:rPr lang="pl-PL" sz="2000" b="0" strike="noStrike" spc="-1" baseline="-25000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</a:t>
            </a:r>
            <a:r>
              <a:rPr lang="pl-PL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=157,27 zł/MWh</a:t>
            </a:r>
          </a:p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Wingdings" charset="2"/>
              <a:buChar char=""/>
            </a:pPr>
            <a:r>
              <a:rPr lang="pl-PL" sz="20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Energia zakupiona na RB przez podmioty uprawnione E</a:t>
            </a:r>
            <a:r>
              <a:rPr lang="pl-PL" sz="2000" spc="-1" baseline="-25000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</a:t>
            </a:r>
            <a:r>
              <a:rPr lang="pl-PL" sz="20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=11 381 MWh</a:t>
            </a:r>
            <a:endParaRPr lang="pl-PL" sz="2000" b="0" strike="noStrike" spc="-1" dirty="0" smtClean="0"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285840" indent="-285120">
              <a:lnSpc>
                <a:spcPct val="100000"/>
              </a:lnSpc>
              <a:buClr>
                <a:srgbClr val="F79646"/>
              </a:buClr>
              <a:buFont typeface="Wingdings" charset="2"/>
              <a:buChar char=""/>
            </a:pPr>
            <a:r>
              <a:rPr lang="pl-PL" sz="20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Średni obrót dobowy na RB w 2015 r C</a:t>
            </a:r>
            <a:r>
              <a:rPr lang="pl-PL" sz="2000" spc="-1" baseline="-25000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d</a:t>
            </a:r>
            <a:r>
              <a:rPr lang="pl-PL" sz="20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=1 789 832 zł</a:t>
            </a:r>
            <a:endParaRPr lang="pl-PL" sz="2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89501"/>
              </p:ext>
            </p:extLst>
          </p:nvPr>
        </p:nvGraphicFramePr>
        <p:xfrm>
          <a:off x="1387080" y="3372080"/>
          <a:ext cx="5633192" cy="2284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100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effectLst/>
                        </a:rPr>
                        <a:t>Bezwzględna możliwość straty finansowej na RB dla badanych modeli prognostycznych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</a:rPr>
                        <a:t>SSN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>
                          <a:effectLst/>
                        </a:rPr>
                        <a:t>MTP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5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Luty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Lipiec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Luty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Lipiec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49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339 889,04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484 507,44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136 564,16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164 306,55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11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15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2361600" y="44640"/>
            <a:ext cx="674568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93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94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5" name="CustomShape 3"/>
          <p:cNvSpPr/>
          <p:nvPr/>
        </p:nvSpPr>
        <p:spPr>
          <a:xfrm flipH="1">
            <a:off x="3994560" y="6377040"/>
            <a:ext cx="215892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5740760" y="863310"/>
            <a:ext cx="3073176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Rynek bilansujący</a:t>
            </a: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189021"/>
              </p:ext>
            </p:extLst>
          </p:nvPr>
        </p:nvGraphicFramePr>
        <p:xfrm>
          <a:off x="1682640" y="1538730"/>
          <a:ext cx="5985704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CustomShape 3"/>
          <p:cNvSpPr/>
          <p:nvPr/>
        </p:nvSpPr>
        <p:spPr>
          <a:xfrm>
            <a:off x="676800" y="5666760"/>
            <a:ext cx="8359696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600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</a:t>
            </a:r>
            <a:r>
              <a:rPr lang="pl-PL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Przykładowy przebieg mocy zamówionej oraz faktycznie pobranej uczestnika rynku energii.</a:t>
            </a:r>
          </a:p>
          <a:p>
            <a:pPr>
              <a:lnSpc>
                <a:spcPct val="100000"/>
              </a:lnSpc>
            </a:pPr>
            <a:r>
              <a:rPr lang="pl-PL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</a:t>
            </a:r>
            <a:r>
              <a:rPr lang="pl-PL" sz="12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własne.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Objaśnienie prostokątne zaokrąglone 2"/>
          <p:cNvSpPr/>
          <p:nvPr/>
        </p:nvSpPr>
        <p:spPr>
          <a:xfrm>
            <a:off x="4010544" y="1930900"/>
            <a:ext cx="2808312" cy="720080"/>
          </a:xfrm>
          <a:prstGeom prst="wedgeRoundRectCallout">
            <a:avLst>
              <a:gd name="adj1" fmla="val -72568"/>
              <a:gd name="adj2" fmla="val 891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Energia zakupiona na rynku bilansującym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60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2361600" y="44640"/>
            <a:ext cx="674568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93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94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5" name="CustomShape 3"/>
          <p:cNvSpPr/>
          <p:nvPr/>
        </p:nvSpPr>
        <p:spPr>
          <a:xfrm flipH="1">
            <a:off x="3994560" y="6377040"/>
            <a:ext cx="215892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4284000" y="476672"/>
            <a:ext cx="4657320" cy="815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statystyczna cen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energii na rynku bilansującym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80549" y="4915344"/>
            <a:ext cx="3914011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</a:t>
            </a:r>
            <a:r>
              <a:rPr lang="pl-PL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Kształtowanie się cen energii w okresie od 1.01.2012 do 31.12.2015 roku na Rynku Bilansującym w zł/MWh</a:t>
            </a:r>
            <a:r>
              <a:rPr lang="pl-PL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2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Obraz 62"/>
          <p:cNvPicPr/>
          <p:nvPr/>
        </p:nvPicPr>
        <p:blipFill>
          <a:blip r:embed="rId8"/>
          <a:stretch/>
        </p:blipFill>
        <p:spPr>
          <a:xfrm>
            <a:off x="34520" y="1641496"/>
            <a:ext cx="3937160" cy="3221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13" name="Picture 2"/>
          <p:cNvPicPr/>
          <p:nvPr/>
        </p:nvPicPr>
        <p:blipFill>
          <a:blip r:embed="rId9"/>
          <a:stretch/>
        </p:blipFill>
        <p:spPr>
          <a:xfrm>
            <a:off x="3971680" y="1625744"/>
            <a:ext cx="5149440" cy="3263592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noFill/>
          </a:ln>
        </p:spPr>
      </p:pic>
      <p:sp>
        <p:nvSpPr>
          <p:cNvPr id="14" name="CustomShape 3"/>
          <p:cNvSpPr/>
          <p:nvPr/>
        </p:nvSpPr>
        <p:spPr>
          <a:xfrm>
            <a:off x="4087144" y="4921576"/>
            <a:ext cx="5074616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600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r>
              <a:rPr lang="pl-PL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r>
              <a:rPr lang="pl-PL" sz="16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Przebieg cen energii w zł/MWh w latach 2012-2015 dla wybranej doby czerwca</a:t>
            </a:r>
            <a:r>
              <a:rPr lang="pl-PL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6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3440" cy="1410480"/>
          </a:xfrm>
          <a:prstGeom prst="rect">
            <a:avLst/>
          </a:prstGeom>
          <a:ln>
            <a:noFill/>
          </a:ln>
        </p:spPr>
      </p:pic>
      <p:pic>
        <p:nvPicPr>
          <p:cNvPr id="106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0400" cy="374040"/>
          </a:xfrm>
          <a:prstGeom prst="rect">
            <a:avLst/>
          </a:prstGeom>
          <a:ln>
            <a:noFill/>
          </a:ln>
        </p:spPr>
      </p:pic>
      <p:pic>
        <p:nvPicPr>
          <p:cNvPr id="107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000" cy="384840"/>
          </a:xfrm>
          <a:prstGeom prst="rect">
            <a:avLst/>
          </a:prstGeom>
          <a:ln>
            <a:noFill/>
          </a:ln>
        </p:spPr>
      </p:pic>
      <p:pic>
        <p:nvPicPr>
          <p:cNvPr id="108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240" cy="6584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9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080" cy="56880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664920" y="5086552"/>
            <a:ext cx="7875235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Uśredniony przebieg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cen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 każdym miesiącu 2015 roku dla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poszczególnych dni tygodnia. 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4286160" y="642960"/>
            <a:ext cx="465660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statystyczna cen energii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 2015 roku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az 111"/>
          <p:cNvPicPr/>
          <p:nvPr/>
        </p:nvPicPr>
        <p:blipFill>
          <a:blip r:embed="rId8"/>
          <a:stretch/>
        </p:blipFill>
        <p:spPr>
          <a:xfrm>
            <a:off x="0" y="1658970"/>
            <a:ext cx="3059832" cy="2852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11" name="Obraz 10"/>
          <p:cNvPicPr/>
          <p:nvPr/>
        </p:nvPicPr>
        <p:blipFill>
          <a:blip r:embed="rId9"/>
          <a:stretch/>
        </p:blipFill>
        <p:spPr>
          <a:xfrm>
            <a:off x="3089424" y="1651250"/>
            <a:ext cx="3096344" cy="2852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12" name="Obraz 11"/>
          <p:cNvPicPr/>
          <p:nvPr/>
        </p:nvPicPr>
        <p:blipFill>
          <a:blip r:embed="rId10"/>
          <a:stretch/>
        </p:blipFill>
        <p:spPr>
          <a:xfrm>
            <a:off x="6226208" y="1658970"/>
            <a:ext cx="2915632" cy="2840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702080" y="4511574"/>
            <a:ext cx="156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Poniedziałki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137005" y="4511574"/>
            <a:ext cx="120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Wtorki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256506" y="4511574"/>
            <a:ext cx="139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</a:t>
            </a:r>
            <a:r>
              <a:rPr lang="pl-PL" dirty="0" smtClean="0"/>
              <a:t>rody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999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3440" cy="1410480"/>
          </a:xfrm>
          <a:prstGeom prst="rect">
            <a:avLst/>
          </a:prstGeom>
          <a:ln>
            <a:noFill/>
          </a:ln>
        </p:spPr>
      </p:pic>
      <p:pic>
        <p:nvPicPr>
          <p:cNvPr id="133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0400" cy="374040"/>
          </a:xfrm>
          <a:prstGeom prst="rect">
            <a:avLst/>
          </a:prstGeom>
          <a:ln>
            <a:noFill/>
          </a:ln>
        </p:spPr>
      </p:pic>
      <p:pic>
        <p:nvPicPr>
          <p:cNvPr id="134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000" cy="384840"/>
          </a:xfrm>
          <a:prstGeom prst="rect">
            <a:avLst/>
          </a:prstGeom>
          <a:ln>
            <a:noFill/>
          </a:ln>
        </p:spPr>
      </p:pic>
      <p:pic>
        <p:nvPicPr>
          <p:cNvPr id="135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240" cy="6584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6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080" cy="56880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286160" y="642960"/>
            <a:ext cx="465660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statystyczna cen energii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 2015 roku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Obraz 137"/>
          <p:cNvPicPr/>
          <p:nvPr/>
        </p:nvPicPr>
        <p:blipFill>
          <a:blip r:embed="rId8"/>
          <a:stretch/>
        </p:blipFill>
        <p:spPr>
          <a:xfrm>
            <a:off x="12328" y="1772816"/>
            <a:ext cx="3132056" cy="259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771573" y="5141685"/>
            <a:ext cx="793575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5.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Uśredniony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przebieg cen </a:t>
            </a:r>
            <a:r>
              <a:rPr lang="pl-PL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w każdym miesiącu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2015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roku </a:t>
            </a:r>
            <a:r>
              <a:rPr lang="pl-PL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dla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poszczególnych dni tygodnia. 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Obraz 10"/>
          <p:cNvPicPr/>
          <p:nvPr/>
        </p:nvPicPr>
        <p:blipFill>
          <a:blip r:embed="rId9"/>
          <a:stretch/>
        </p:blipFill>
        <p:spPr>
          <a:xfrm>
            <a:off x="3178704" y="1772816"/>
            <a:ext cx="3121488" cy="259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12" name="Obraz 11"/>
          <p:cNvPicPr/>
          <p:nvPr/>
        </p:nvPicPr>
        <p:blipFill>
          <a:blip r:embed="rId10"/>
          <a:stretch/>
        </p:blipFill>
        <p:spPr>
          <a:xfrm>
            <a:off x="6334512" y="1772816"/>
            <a:ext cx="2819128" cy="259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702080" y="4511574"/>
            <a:ext cx="156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Czwartki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286160" y="4497734"/>
            <a:ext cx="123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Piątki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308304" y="4485428"/>
            <a:ext cx="122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Soboty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02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3440" cy="1410480"/>
          </a:xfrm>
          <a:prstGeom prst="rect">
            <a:avLst/>
          </a:prstGeom>
          <a:ln>
            <a:noFill/>
          </a:ln>
        </p:spPr>
      </p:pic>
      <p:pic>
        <p:nvPicPr>
          <p:cNvPr id="160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0400" cy="374040"/>
          </a:xfrm>
          <a:prstGeom prst="rect">
            <a:avLst/>
          </a:prstGeom>
          <a:ln>
            <a:noFill/>
          </a:ln>
        </p:spPr>
      </p:pic>
      <p:pic>
        <p:nvPicPr>
          <p:cNvPr id="161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000" cy="384840"/>
          </a:xfrm>
          <a:prstGeom prst="rect">
            <a:avLst/>
          </a:prstGeom>
          <a:ln>
            <a:noFill/>
          </a:ln>
        </p:spPr>
      </p:pic>
      <p:pic>
        <p:nvPicPr>
          <p:cNvPr id="162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240" cy="6584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3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080" cy="56880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4286160" y="642960"/>
            <a:ext cx="465660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statystyczna cen energii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 2015 roku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Obraz 164"/>
          <p:cNvPicPr/>
          <p:nvPr/>
        </p:nvPicPr>
        <p:blipFill>
          <a:blip r:embed="rId8"/>
          <a:stretch/>
        </p:blipFill>
        <p:spPr>
          <a:xfrm>
            <a:off x="1763688" y="1428320"/>
            <a:ext cx="5663520" cy="411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615637" y="5527080"/>
            <a:ext cx="7967048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6.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Uśredniony przebieg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cen na rynku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bilansującym dla niedzieli w 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każdym miesiącu 2015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roku.  </a:t>
            </a: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79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pic>
        <p:nvPicPr>
          <p:cNvPr id="140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141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142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3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4284000" y="836640"/>
            <a:ext cx="465732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statystyczna cen energii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892360" y="5688740"/>
            <a:ext cx="61003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Rys.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r>
              <a:rPr lang="pl-PL" sz="18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Periodogram</a:t>
            </a:r>
            <a:r>
              <a:rPr lang="pl-PL" sz="18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dla cen energii z 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rynku bilansującego.</a:t>
            </a:r>
            <a:endParaRPr lang="pl-PL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Źródło: opracowanie własne z wykorzystaniem programu </a:t>
            </a:r>
            <a:r>
              <a:rPr lang="pl-PL" sz="12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3214800" y="2857320"/>
            <a:ext cx="457056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 analizie spektralnej dla cen energii na RB wykryto najsilniejszą okresowość dobową, tygodniową, 12-godzinną oraz roczną.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Obraz 100"/>
          <p:cNvPicPr/>
          <p:nvPr/>
        </p:nvPicPr>
        <p:blipFill>
          <a:blip r:embed="rId8"/>
          <a:stretch/>
        </p:blipFill>
        <p:spPr>
          <a:xfrm>
            <a:off x="1742940" y="1450080"/>
            <a:ext cx="5635080" cy="4226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13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az 3"/>
          <p:cNvPicPr/>
          <p:nvPr/>
        </p:nvPicPr>
        <p:blipFill>
          <a:blip r:embed="rId3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pic>
        <p:nvPicPr>
          <p:cNvPr id="159" name="Obraz 12"/>
          <p:cNvPicPr/>
          <p:nvPr/>
        </p:nvPicPr>
        <p:blipFill>
          <a:blip r:embed="rId4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160" name="Obraz 13"/>
          <p:cNvPicPr/>
          <p:nvPr/>
        </p:nvPicPr>
        <p:blipFill>
          <a:blip r:embed="rId5"/>
          <a:stretch/>
        </p:blipFill>
        <p:spPr>
          <a:xfrm>
            <a:off x="19242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161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2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4286248" y="642918"/>
            <a:ext cx="465732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statystyczna cen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energii </a:t>
            </a:r>
            <a:b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 2015 roku - podsumowanie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459125" y="5391806"/>
            <a:ext cx="724887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Tab. 1. Statystyki opisowe rocznego przebiegu cen oraz średniej dobowej </a:t>
            </a:r>
            <a:b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 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tygodniowej </a:t>
            </a:r>
            <a:r>
              <a:rPr lang="pl-PL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ceny energii w zł/</a:t>
            </a:r>
            <a:r>
              <a:rPr lang="pl-PL" spc="-1" dirty="0" err="1" smtClean="0">
                <a:uFill>
                  <a:solidFill>
                    <a:srgbClr val="FFFFFF"/>
                  </a:solidFill>
                </a:uFill>
                <a:latin typeface="Times New Roman"/>
              </a:rPr>
              <a:t>MWh</a:t>
            </a:r>
            <a:r>
              <a:rPr lang="pl-PL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pl-PL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w 2015 roku</a:t>
            </a: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endParaRPr lang="pl-PL" sz="1800" b="0" strike="noStrike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pl-PL" sz="12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Źródło: opracowanie własne z wykorzystaniem programu </a:t>
            </a:r>
            <a:r>
              <a:rPr lang="pl-PL" sz="1200" b="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Gretl</a:t>
            </a:r>
            <a:endParaRPr lang="pl-PL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2989"/>
              </p:ext>
            </p:extLst>
          </p:nvPr>
        </p:nvGraphicFramePr>
        <p:xfrm>
          <a:off x="1571603" y="1500177"/>
          <a:ext cx="5572164" cy="3857646"/>
        </p:xfrm>
        <a:graphic>
          <a:graphicData uri="http://schemas.openxmlformats.org/drawingml/2006/table">
            <a:tbl>
              <a:tblPr/>
              <a:tblGrid>
                <a:gridCol w="21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Statystyki opisowe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>
                          <a:latin typeface="Calibri"/>
                          <a:ea typeface="Calibri"/>
                          <a:cs typeface="Times New Roman"/>
                        </a:rPr>
                        <a:t>Cena roczna 2015 rok [zł/MWh]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>
                          <a:latin typeface="Calibri"/>
                          <a:ea typeface="Calibri"/>
                          <a:cs typeface="Times New Roman"/>
                        </a:rPr>
                        <a:t>Średnia dobowa cena [zł/MWh]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latin typeface="Calibri"/>
                          <a:ea typeface="Calibri"/>
                          <a:cs typeface="Times New Roman"/>
                        </a:rPr>
                        <a:t>Średnia tygodniowa cena [zł/MWh]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Średnia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157,26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157,27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157,27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Minimalna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Calibri"/>
                        </a:rPr>
                        <a:t>70,00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70,990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96,382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Maksymalna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1339,0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Calibri"/>
                          <a:ea typeface="Times New Roman"/>
                          <a:cs typeface="Times New Roman"/>
                        </a:rPr>
                        <a:t>399,68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203,67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Mediana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153,89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156,04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159,35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Odchylenie standardowe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54,809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33,430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19,553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Współczynnik zmienności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0,34852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0,21257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0,12436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Wariancja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Calibri"/>
                        </a:rPr>
                        <a:t>3004,04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Calibri"/>
                        </a:rPr>
                        <a:t>1117,55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Calibri"/>
                        </a:rPr>
                        <a:t>382,33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Skośność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5,4198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0,98935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-0,50005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 err="1">
                          <a:latin typeface="Calibri"/>
                          <a:ea typeface="Calibri"/>
                          <a:cs typeface="Times New Roman"/>
                        </a:rPr>
                        <a:t>Kurtoza</a:t>
                      </a:r>
                      <a:endParaRPr lang="pl-PL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96,656</a:t>
                      </a:r>
                    </a:p>
                  </a:txBody>
                  <a:tcPr marL="38100" marR="381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6,8599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Calibri"/>
                          <a:ea typeface="Times New Roman"/>
                          <a:cs typeface="Times New Roman"/>
                        </a:rPr>
                        <a:t>0,91048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1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6600" y="2003948"/>
            <a:ext cx="9144000" cy="3016235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Obraz 3"/>
          <p:cNvPicPr/>
          <p:nvPr/>
        </p:nvPicPr>
        <p:blipFill>
          <a:blip r:embed="rId4"/>
          <a:stretch/>
        </p:blipFill>
        <p:spPr>
          <a:xfrm>
            <a:off x="-21600" y="0"/>
            <a:ext cx="9164160" cy="141120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2361600" y="44640"/>
            <a:ext cx="674568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Obraz 12"/>
          <p:cNvPicPr/>
          <p:nvPr/>
        </p:nvPicPr>
        <p:blipFill>
          <a:blip r:embed="rId5"/>
          <a:stretch/>
        </p:blipFill>
        <p:spPr>
          <a:xfrm>
            <a:off x="1387080" y="6377040"/>
            <a:ext cx="591120" cy="374760"/>
          </a:xfrm>
          <a:prstGeom prst="rect">
            <a:avLst/>
          </a:prstGeom>
          <a:ln>
            <a:noFill/>
          </a:ln>
        </p:spPr>
      </p:pic>
      <p:pic>
        <p:nvPicPr>
          <p:cNvPr id="93" name="Obraz 13"/>
          <p:cNvPicPr/>
          <p:nvPr/>
        </p:nvPicPr>
        <p:blipFill>
          <a:blip r:embed="rId3"/>
          <a:stretch/>
        </p:blipFill>
        <p:spPr>
          <a:xfrm>
            <a:off x="1924200" y="6371640"/>
            <a:ext cx="6318720" cy="385560"/>
          </a:xfrm>
          <a:prstGeom prst="rect">
            <a:avLst/>
          </a:prstGeom>
          <a:ln>
            <a:noFill/>
          </a:ln>
        </p:spPr>
      </p:pic>
      <p:pic>
        <p:nvPicPr>
          <p:cNvPr id="94" name="Obraz 14"/>
          <p:cNvPicPr/>
          <p:nvPr/>
        </p:nvPicPr>
        <p:blipFill>
          <a:blip r:embed="rId6"/>
          <a:stretch/>
        </p:blipFill>
        <p:spPr>
          <a:xfrm>
            <a:off x="8388360" y="6136560"/>
            <a:ext cx="552960" cy="659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5" name="CustomShape 3"/>
          <p:cNvSpPr/>
          <p:nvPr/>
        </p:nvSpPr>
        <p:spPr>
          <a:xfrm flipH="1">
            <a:off x="3994560" y="6377040"/>
            <a:ext cx="215892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Obraz 4"/>
          <p:cNvPicPr/>
          <p:nvPr/>
        </p:nvPicPr>
        <p:blipFill>
          <a:blip r:embed="rId7"/>
          <a:stretch/>
        </p:blipFill>
        <p:spPr>
          <a:xfrm>
            <a:off x="95400" y="6187680"/>
            <a:ext cx="1162800" cy="569520"/>
          </a:xfrm>
          <a:prstGeom prst="rect">
            <a:avLst/>
          </a:prstGeom>
          <a:ln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5292080" y="836640"/>
            <a:ext cx="36492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Prognozy</a:t>
            </a:r>
            <a:endParaRPr lang="pl-PL" sz="28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76800" y="2323058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800" dirty="0" smtClean="0">
                <a:solidFill>
                  <a:schemeClr val="bg1"/>
                </a:solidFill>
              </a:rPr>
              <a:t>Przykłady prognoz dedykowanych dla rynku bilansującego dla wybranych modeli prognostycznych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 smtClean="0">
                <a:solidFill>
                  <a:schemeClr val="bg1"/>
                </a:solidFill>
              </a:rPr>
              <a:t>Modele wielowymiarowe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 smtClean="0">
                <a:solidFill>
                  <a:schemeClr val="bg1"/>
                </a:solidFill>
              </a:rPr>
              <a:t>Model jednowymiarowy (adaptacyjny trendu pełzającego z wagami harmonicznymi)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0" y="6348260"/>
            <a:ext cx="17990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84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4020</TotalTime>
  <Words>1311</Words>
  <Application>Microsoft Office PowerPoint</Application>
  <PresentationFormat>Pokaz na ekranie (4:3)</PresentationFormat>
  <Paragraphs>195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</dc:title>
  <dc:subject/>
  <dc:creator>ppan</dc:creator>
  <dc:description/>
  <cp:lastModifiedBy>Ceglińska Anna</cp:lastModifiedBy>
  <cp:revision>241</cp:revision>
  <dcterms:created xsi:type="dcterms:W3CDTF">2017-02-11T23:47:42Z</dcterms:created>
  <dcterms:modified xsi:type="dcterms:W3CDTF">2017-10-17T13:53:29Z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