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sldIdLst>
    <p:sldId id="256" r:id="rId2"/>
    <p:sldId id="257" r:id="rId3"/>
    <p:sldId id="277" r:id="rId4"/>
    <p:sldId id="276" r:id="rId5"/>
    <p:sldId id="278" r:id="rId6"/>
    <p:sldId id="279" r:id="rId7"/>
    <p:sldId id="275" r:id="rId8"/>
    <p:sldId id="280" r:id="rId9"/>
    <p:sldId id="281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1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67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091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328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36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9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51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61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00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89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089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34E3-432B-41B3-AA1C-B41F42060F84}" type="datetimeFigureOut">
              <a:rPr lang="pl-PL" smtClean="0"/>
              <a:t>2017-06-20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EAE7D-E1F8-4A81-9D77-8916E8E54D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31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984738"/>
            <a:ext cx="9144000" cy="4809393"/>
          </a:xfrm>
        </p:spPr>
        <p:txBody>
          <a:bodyPr>
            <a:normAutofit/>
          </a:bodyPr>
          <a:lstStyle/>
          <a:p>
            <a:br>
              <a:rPr lang="pl-PL" sz="3200" dirty="0"/>
            </a:br>
            <a:r>
              <a:rPr lang="pl-PL" sz="3100" b="1" dirty="0"/>
              <a:t>Blockchain w usługach prawnych - rewolucja czy ewolucja? </a:t>
            </a:r>
            <a:br>
              <a:rPr lang="pl-PL" sz="3100" b="1" dirty="0"/>
            </a:br>
            <a:br>
              <a:rPr lang="pl-PL" sz="3200" dirty="0"/>
            </a:br>
            <a:r>
              <a:rPr lang="pl-PL" sz="3200" dirty="0"/>
              <a:t>		  </a:t>
            </a:r>
            <a:r>
              <a:rPr lang="pl-PL" sz="2400" dirty="0">
                <a:latin typeface="+mn-lt"/>
              </a:rPr>
              <a:t>Justyna Matuszak-Leśny, LL.M. </a:t>
            </a:r>
            <a:br>
              <a:rPr lang="pl-PL" sz="2400" dirty="0">
                <a:latin typeface="+mn-lt"/>
              </a:rPr>
            </a:br>
            <a:r>
              <a:rPr lang="pl-PL" sz="2400" dirty="0">
                <a:latin typeface="+mn-lt"/>
              </a:rPr>
              <a:t>Radca Prawny</a:t>
            </a:r>
            <a:br>
              <a:rPr lang="pl-PL" sz="3200" dirty="0"/>
            </a:br>
            <a:br>
              <a:rPr lang="en-US" sz="3200" dirty="0"/>
            </a:br>
            <a:endParaRPr lang="pl-P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1" y="47806"/>
            <a:ext cx="3776472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01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37252" y="662610"/>
            <a:ext cx="9144000" cy="649355"/>
          </a:xfrm>
        </p:spPr>
        <p:txBody>
          <a:bodyPr>
            <a:noAutofit/>
          </a:bodyPr>
          <a:lstStyle/>
          <a:p>
            <a:r>
              <a:rPr lang="pl-PL" sz="3600" b="1" dirty="0">
                <a:latin typeface="+mn-lt"/>
              </a:rPr>
              <a:t>Inspiracja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1" y="87562"/>
            <a:ext cx="3776472" cy="719328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675861" y="1887014"/>
            <a:ext cx="10946296" cy="657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„</a:t>
            </a:r>
            <a:r>
              <a:rPr lang="pl-PL" sz="2000" b="1" i="1" dirty="0"/>
              <a:t>Wie </a:t>
            </a:r>
            <a:r>
              <a:rPr lang="pl-PL" sz="2000" b="1" i="1" dirty="0" err="1"/>
              <a:t>die</a:t>
            </a:r>
            <a:r>
              <a:rPr lang="pl-PL" sz="2000" b="1" i="1" dirty="0"/>
              <a:t> Blockchain </a:t>
            </a:r>
            <a:r>
              <a:rPr lang="pl-PL" sz="2000" b="1" i="1" dirty="0" err="1"/>
              <a:t>staatliche</a:t>
            </a:r>
            <a:r>
              <a:rPr lang="pl-PL" sz="2000" b="1" i="1" dirty="0"/>
              <a:t> </a:t>
            </a:r>
            <a:r>
              <a:rPr lang="pl-PL" sz="2000" b="1" i="1" dirty="0" err="1"/>
              <a:t>Institutionen</a:t>
            </a:r>
            <a:r>
              <a:rPr lang="pl-PL" sz="2000" b="1" i="1" dirty="0"/>
              <a:t> </a:t>
            </a:r>
            <a:r>
              <a:rPr lang="pl-PL" sz="2000" b="1" i="1" dirty="0" err="1"/>
              <a:t>ueberfluessig</a:t>
            </a:r>
            <a:r>
              <a:rPr lang="pl-PL" sz="2000" b="1" i="1" dirty="0"/>
              <a:t> </a:t>
            </a:r>
            <a:r>
              <a:rPr lang="pl-PL" sz="2000" b="1" i="1" dirty="0" err="1"/>
              <a:t>machen</a:t>
            </a:r>
            <a:r>
              <a:rPr lang="pl-PL" sz="2000" b="1" i="1" dirty="0"/>
              <a:t> </a:t>
            </a:r>
            <a:r>
              <a:rPr lang="pl-PL" sz="2000" b="1" i="1" dirty="0" err="1"/>
              <a:t>will</a:t>
            </a:r>
            <a:r>
              <a:rPr lang="pl-PL" sz="2000" b="1" dirty="0"/>
              <a:t>” </a:t>
            </a:r>
            <a:r>
              <a:rPr lang="pl-PL" sz="2000" dirty="0" err="1"/>
              <a:t>Denkstil</a:t>
            </a:r>
            <a:r>
              <a:rPr lang="pl-PL" sz="2000" dirty="0"/>
              <a:t> – 2.07.2016 r. – Ralf </a:t>
            </a:r>
            <a:r>
              <a:rPr lang="pl-PL" sz="2000" dirty="0" err="1"/>
              <a:t>Keuper</a:t>
            </a:r>
            <a:endParaRPr lang="pl-PL" sz="2000" dirty="0"/>
          </a:p>
          <a:p>
            <a:pPr algn="just"/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„</a:t>
            </a:r>
            <a:r>
              <a:rPr lang="pl-PL" sz="2000" b="1" i="1" dirty="0"/>
              <a:t>Blockchain </a:t>
            </a:r>
            <a:r>
              <a:rPr lang="pl-PL" sz="2000" b="1" i="1" dirty="0" err="1"/>
              <a:t>und</a:t>
            </a:r>
            <a:r>
              <a:rPr lang="pl-PL" sz="2000" b="1" i="1" dirty="0"/>
              <a:t> </a:t>
            </a:r>
            <a:r>
              <a:rPr lang="pl-PL" sz="2000" b="1" i="1" dirty="0" err="1"/>
              <a:t>Leviathan</a:t>
            </a:r>
            <a:r>
              <a:rPr lang="pl-PL" sz="2000" b="1" i="1" dirty="0"/>
              <a:t>: </a:t>
            </a:r>
            <a:r>
              <a:rPr lang="pl-PL" sz="2000" b="1" i="1" dirty="0" err="1"/>
              <a:t>Institutionen</a:t>
            </a:r>
            <a:r>
              <a:rPr lang="pl-PL" sz="2000" b="1" i="1" dirty="0"/>
              <a:t> </a:t>
            </a:r>
            <a:r>
              <a:rPr lang="pl-PL" sz="2000" b="1" i="1" dirty="0" err="1"/>
              <a:t>unter</a:t>
            </a:r>
            <a:r>
              <a:rPr lang="pl-PL" sz="2000" b="1" i="1" dirty="0"/>
              <a:t> </a:t>
            </a:r>
            <a:r>
              <a:rPr lang="pl-PL" sz="2000" b="1" i="1" dirty="0" err="1"/>
              <a:t>Druck</a:t>
            </a:r>
            <a:r>
              <a:rPr lang="pl-PL" sz="2000" b="1" dirty="0"/>
              <a:t>”  </a:t>
            </a:r>
            <a:r>
              <a:rPr lang="pl-PL" sz="2000" dirty="0"/>
              <a:t>Thomas </a:t>
            </a:r>
            <a:r>
              <a:rPr lang="pl-PL" sz="2000" dirty="0" err="1"/>
              <a:t>Vehmeier</a:t>
            </a:r>
            <a:r>
              <a:rPr lang="pl-PL" sz="2000" dirty="0"/>
              <a:t> </a:t>
            </a:r>
          </a:p>
          <a:p>
            <a:pPr algn="just"/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„</a:t>
            </a:r>
            <a:r>
              <a:rPr lang="pl-PL" sz="2000" b="1" i="1" dirty="0"/>
              <a:t>Das </a:t>
            </a:r>
            <a:r>
              <a:rPr lang="pl-PL" sz="2000" b="1" i="1" dirty="0" err="1"/>
              <a:t>Ende</a:t>
            </a:r>
            <a:r>
              <a:rPr lang="pl-PL" sz="2000" b="1" i="1" dirty="0"/>
              <a:t> der </a:t>
            </a:r>
            <a:r>
              <a:rPr lang="pl-PL" sz="2000" b="1" i="1" dirty="0" err="1"/>
              <a:t>Juristen</a:t>
            </a:r>
            <a:r>
              <a:rPr lang="pl-PL" sz="2000" b="1" dirty="0"/>
              <a:t>” </a:t>
            </a:r>
            <a:r>
              <a:rPr lang="pl-PL" sz="2000" dirty="0"/>
              <a:t>LTO </a:t>
            </a:r>
            <a:r>
              <a:rPr lang="pl-PL" sz="2000" dirty="0" err="1"/>
              <a:t>Legal</a:t>
            </a:r>
            <a:r>
              <a:rPr lang="pl-PL" sz="2000" dirty="0"/>
              <a:t> Tribune Online – 30.08.2015 r. – Martin Rath</a:t>
            </a:r>
          </a:p>
          <a:p>
            <a:pPr algn="just"/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„</a:t>
            </a:r>
            <a:r>
              <a:rPr lang="pl-PL" sz="2000" b="1" i="1" dirty="0" err="1"/>
              <a:t>Anwaltszukunft</a:t>
            </a:r>
            <a:r>
              <a:rPr lang="pl-PL" sz="2000" b="1" i="1" dirty="0"/>
              <a:t> </a:t>
            </a:r>
            <a:r>
              <a:rPr lang="pl-PL" sz="2000" b="1" i="1" dirty="0" err="1"/>
              <a:t>ist</a:t>
            </a:r>
            <a:r>
              <a:rPr lang="pl-PL" sz="2000" b="1" i="1" dirty="0"/>
              <a:t> </a:t>
            </a:r>
            <a:r>
              <a:rPr lang="pl-PL" sz="2000" b="1" i="1" dirty="0" err="1"/>
              <a:t>nicht</a:t>
            </a:r>
            <a:r>
              <a:rPr lang="pl-PL" sz="2000" b="1" i="1" dirty="0"/>
              <a:t> </a:t>
            </a:r>
            <a:r>
              <a:rPr lang="pl-PL" sz="2000" b="1" i="1" dirty="0" err="1"/>
              <a:t>immer</a:t>
            </a:r>
            <a:r>
              <a:rPr lang="pl-PL" sz="2000" b="1" i="1" dirty="0"/>
              <a:t> </a:t>
            </a:r>
            <a:r>
              <a:rPr lang="pl-PL" sz="2000" b="1" i="1" dirty="0" err="1"/>
              <a:t>Anwaltssache</a:t>
            </a:r>
            <a:r>
              <a:rPr lang="pl-PL" sz="2000" b="1" dirty="0"/>
              <a:t>” </a:t>
            </a:r>
            <a:r>
              <a:rPr lang="pl-PL" sz="2000" dirty="0" err="1"/>
              <a:t>Anwaltsblatt</a:t>
            </a:r>
            <a:r>
              <a:rPr lang="pl-PL" sz="2000" dirty="0"/>
              <a:t> – 1.03.2017 r. – Nora </a:t>
            </a:r>
            <a:r>
              <a:rPr lang="pl-PL" sz="2000" dirty="0" err="1"/>
              <a:t>Zunker</a:t>
            </a:r>
            <a:r>
              <a:rPr lang="pl-PL" sz="2000" dirty="0"/>
              <a:t> </a:t>
            </a:r>
          </a:p>
          <a:p>
            <a:pPr algn="just"/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„</a:t>
            </a:r>
            <a:r>
              <a:rPr lang="pl-PL" sz="2000" b="1" i="1" dirty="0" err="1"/>
              <a:t>Bitcoin</a:t>
            </a:r>
            <a:r>
              <a:rPr lang="pl-PL" sz="2000" b="1" i="1" dirty="0"/>
              <a:t> Smart </a:t>
            </a:r>
            <a:r>
              <a:rPr lang="pl-PL" sz="2000" b="1" i="1" dirty="0" err="1"/>
              <a:t>Contracts</a:t>
            </a:r>
            <a:r>
              <a:rPr lang="pl-PL" sz="2000" b="1" i="1" dirty="0"/>
              <a:t> – The End of </a:t>
            </a:r>
            <a:r>
              <a:rPr lang="pl-PL" sz="2000" b="1" i="1" dirty="0" err="1"/>
              <a:t>Lawyers</a:t>
            </a:r>
            <a:r>
              <a:rPr lang="pl-PL" sz="2000" b="1" dirty="0"/>
              <a:t>” </a:t>
            </a:r>
            <a:r>
              <a:rPr lang="pl-PL" sz="2000" dirty="0"/>
              <a:t>09.06.2014 r. - </a:t>
            </a:r>
            <a:r>
              <a:rPr lang="pl-PL" sz="2000" dirty="0" err="1"/>
              <a:t>Eric</a:t>
            </a:r>
            <a:r>
              <a:rPr lang="pl-PL" sz="2000" dirty="0"/>
              <a:t> </a:t>
            </a:r>
            <a:r>
              <a:rPr lang="pl-PL" sz="2000" dirty="0" err="1"/>
              <a:t>Dicxon</a:t>
            </a:r>
            <a:r>
              <a:rPr lang="pl-PL" sz="2000" dirty="0"/>
              <a:t> </a:t>
            </a:r>
          </a:p>
          <a:p>
            <a:pPr algn="just"/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„</a:t>
            </a:r>
            <a:r>
              <a:rPr lang="pl-PL" sz="2000" b="1" i="1" dirty="0"/>
              <a:t>Hello Blockchain…</a:t>
            </a:r>
            <a:r>
              <a:rPr lang="pl-PL" sz="2000" b="1" i="1" dirty="0" err="1"/>
              <a:t>Goodbay</a:t>
            </a:r>
            <a:r>
              <a:rPr lang="pl-PL" sz="2000" b="1" i="1" dirty="0"/>
              <a:t> </a:t>
            </a:r>
            <a:r>
              <a:rPr lang="pl-PL" sz="2000" b="1" i="1" dirty="0" err="1"/>
              <a:t>Lawyers</a:t>
            </a:r>
            <a:r>
              <a:rPr lang="pl-PL" sz="2000" b="1" dirty="0"/>
              <a:t>” </a:t>
            </a:r>
            <a:r>
              <a:rPr lang="pl-PL" sz="2000" dirty="0" err="1"/>
              <a:t>Informed</a:t>
            </a:r>
            <a:r>
              <a:rPr lang="pl-PL" sz="2000" dirty="0"/>
              <a:t> by </a:t>
            </a:r>
            <a:r>
              <a:rPr lang="pl-PL" sz="2000" dirty="0" err="1"/>
              <a:t>CabelLabs</a:t>
            </a:r>
            <a:r>
              <a:rPr lang="pl-PL" sz="2000" dirty="0"/>
              <a:t> - 09.04.2016 r. – Simon Krauss</a:t>
            </a:r>
          </a:p>
          <a:p>
            <a:pPr algn="just"/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„</a:t>
            </a:r>
            <a:r>
              <a:rPr lang="pl-PL" sz="2000" b="1" i="1" dirty="0"/>
              <a:t>The End of </a:t>
            </a:r>
            <a:r>
              <a:rPr lang="pl-PL" sz="2000" b="1" i="1" dirty="0" err="1"/>
              <a:t>Lawyers</a:t>
            </a:r>
            <a:r>
              <a:rPr lang="pl-PL" sz="2000" b="1" i="1" dirty="0"/>
              <a:t> – </a:t>
            </a:r>
            <a:r>
              <a:rPr lang="pl-PL" sz="2000" b="1" i="1" dirty="0" err="1"/>
              <a:t>Rethinking</a:t>
            </a:r>
            <a:r>
              <a:rPr lang="pl-PL" sz="2000" b="1" i="1" dirty="0"/>
              <a:t> the Nature of </a:t>
            </a:r>
            <a:r>
              <a:rPr lang="pl-PL" sz="2000" b="1" i="1" dirty="0" err="1"/>
              <a:t>Legal</a:t>
            </a:r>
            <a:r>
              <a:rPr lang="pl-PL" sz="2000" b="1" i="1" dirty="0"/>
              <a:t> Service</a:t>
            </a:r>
            <a:r>
              <a:rPr lang="pl-PL" sz="2000" b="1" dirty="0"/>
              <a:t>” </a:t>
            </a:r>
            <a:r>
              <a:rPr lang="pl-PL" sz="2000" dirty="0"/>
              <a:t>Richard </a:t>
            </a:r>
            <a:r>
              <a:rPr lang="pl-PL" sz="2000" dirty="0" err="1"/>
              <a:t>Susskind</a:t>
            </a:r>
            <a:endParaRPr lang="pl-PL" sz="2000" dirty="0"/>
          </a:p>
          <a:p>
            <a:pPr algn="just"/>
            <a:endParaRPr lang="pl-PL" sz="2000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66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15617"/>
            <a:ext cx="10515600" cy="975071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latin typeface="+mn-lt"/>
              </a:rPr>
              <a:t>Zastosowanie w aktualnej rzeczywistości prawnej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Autentyczność i bezpieczeństwo dokumentów: uniemożliwienie dostępu osobom nieupoważnionym</a:t>
            </a:r>
          </a:p>
          <a:p>
            <a:r>
              <a:rPr lang="pl-PL" dirty="0"/>
              <a:t>Łańcuchy dostaw</a:t>
            </a:r>
          </a:p>
          <a:p>
            <a:r>
              <a:rPr lang="pl-PL" dirty="0"/>
              <a:t>IP</a:t>
            </a:r>
          </a:p>
          <a:p>
            <a:r>
              <a:rPr lang="pl-PL" dirty="0"/>
              <a:t>Przeciwdziałanie piractwu komputerowemu</a:t>
            </a:r>
          </a:p>
          <a:p>
            <a:r>
              <a:rPr lang="pl-PL" dirty="0"/>
              <a:t>Patenty (proof of </a:t>
            </a:r>
            <a:r>
              <a:rPr lang="pl-PL" dirty="0" err="1"/>
              <a:t>existence</a:t>
            </a:r>
            <a:r>
              <a:rPr lang="pl-PL" dirty="0"/>
              <a:t>) </a:t>
            </a:r>
          </a:p>
          <a:p>
            <a:r>
              <a:rPr lang="pl-PL" dirty="0"/>
              <a:t>Moda (NFC)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1" y="87562"/>
            <a:ext cx="3776472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0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75861" y="675861"/>
            <a:ext cx="10005391" cy="586882"/>
          </a:xfrm>
        </p:spPr>
        <p:txBody>
          <a:bodyPr>
            <a:noAutofit/>
          </a:bodyPr>
          <a:lstStyle/>
          <a:p>
            <a:r>
              <a:rPr lang="pl-PL" sz="3600" b="1" dirty="0">
                <a:latin typeface="+mn-lt"/>
              </a:rPr>
              <a:t>Zmiana rozumienia klasycznych definicji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1" y="87562"/>
            <a:ext cx="3776472" cy="719328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675861" y="1616765"/>
            <a:ext cx="109462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i="1" dirty="0"/>
              <a:t>Zaufanie (Trust)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Tożsamość kontrahenta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 err="1"/>
              <a:t>Trustmachine</a:t>
            </a:r>
            <a:endParaRPr lang="pl-PL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Zaufanie do oprogramowania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/>
            <a:r>
              <a:rPr lang="pl-PL" b="1" i="1" dirty="0"/>
              <a:t>Umowa i forma umowy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Demokratyczny kolektyw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779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latin typeface="+mn-lt"/>
              </a:rPr>
              <a:t>Usługi prawne a blockchain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dirty="0"/>
              <a:t>Prawnik v. programista 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ważna rola tych podmiotów w nawiązywaniu relacji umownych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wzrost znaczenia usług programistycznych na rynkach z regulowanym dostępem do zawodu prawnika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konieczność współpracy w zakresie dostarczania usługi blockchain użytkownikom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relacja użytkownik a dostawca w kontekście odpowiedzialności odszkodowawczej</a:t>
            </a:r>
          </a:p>
          <a:p>
            <a:pPr>
              <a:spcBef>
                <a:spcPts val="0"/>
              </a:spcBef>
            </a:pPr>
            <a:endParaRPr lang="pl-PL" sz="1800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Pisanie umów v. </a:t>
            </a:r>
            <a:r>
              <a:rPr lang="pl-PL" dirty="0" err="1"/>
              <a:t>codowanie</a:t>
            </a:r>
            <a:endParaRPr lang="pl-PL" dirty="0"/>
          </a:p>
          <a:p>
            <a:pPr lvl="1">
              <a:spcBef>
                <a:spcPts val="0"/>
              </a:spcBef>
            </a:pPr>
            <a:r>
              <a:rPr lang="pl-PL" sz="1800" dirty="0"/>
              <a:t>„</a:t>
            </a:r>
            <a:r>
              <a:rPr lang="en-US" sz="1800" dirty="0"/>
              <a:t>do lawyers need to learn coding along with Latin?</a:t>
            </a:r>
            <a:r>
              <a:rPr lang="pl-PL" sz="1800" dirty="0"/>
              <a:t>”</a:t>
            </a:r>
          </a:p>
          <a:p>
            <a:pPr lvl="1">
              <a:spcBef>
                <a:spcPts val="0"/>
              </a:spcBef>
            </a:pPr>
            <a:r>
              <a:rPr lang="pl-PL" sz="1800" dirty="0"/>
              <a:t>„</a:t>
            </a:r>
            <a:r>
              <a:rPr lang="en-US" sz="1800" dirty="0"/>
              <a:t>do coders need law degrees?” </a:t>
            </a:r>
            <a:endParaRPr lang="pl-PL" sz="1800" dirty="0"/>
          </a:p>
          <a:p>
            <a:pPr lvl="1">
              <a:spcBef>
                <a:spcPts val="0"/>
              </a:spcBef>
            </a:pPr>
            <a:r>
              <a:rPr lang="pl-PL" sz="1800" dirty="0"/>
              <a:t>„</a:t>
            </a:r>
            <a:r>
              <a:rPr lang="en-US" sz="1800" dirty="0"/>
              <a:t>is coding a new role for paralegals?</a:t>
            </a:r>
            <a:endParaRPr lang="pl-PL" sz="1800" dirty="0"/>
          </a:p>
          <a:p>
            <a:pPr marL="457200" lvl="1" indent="0">
              <a:spcBef>
                <a:spcPts val="0"/>
              </a:spcBef>
              <a:buNone/>
            </a:pPr>
            <a:endParaRPr lang="pl-PL" sz="1800" dirty="0"/>
          </a:p>
          <a:p>
            <a:pPr marL="0" indent="0">
              <a:spcBef>
                <a:spcPts val="0"/>
              </a:spcBef>
              <a:buNone/>
            </a:pPr>
            <a:r>
              <a:rPr lang="pl-PL" dirty="0"/>
              <a:t>Sprawy wymagające konsultacji prawnych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wpływ technologii </a:t>
            </a:r>
            <a:r>
              <a:rPr lang="pl-PL" sz="1800" dirty="0" err="1"/>
              <a:t>blockchain</a:t>
            </a:r>
            <a:r>
              <a:rPr lang="pl-PL" sz="1800" dirty="0"/>
              <a:t> na klasyczny obieg prawny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kontrakty inteligentne – samowystarczalne? 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działanie sądów w dobie postępującej technologii.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1" y="87562"/>
            <a:ext cx="3776472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85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806889"/>
            <a:ext cx="10515600" cy="1297681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</a:rPr>
              <a:t>Aktualne wyzwania prawne związane </a:t>
            </a:r>
            <a:br>
              <a:rPr lang="pl-PL" sz="3200" b="1" dirty="0">
                <a:latin typeface="+mn-lt"/>
              </a:rPr>
            </a:br>
            <a:r>
              <a:rPr lang="pl-PL" sz="3200" b="1" dirty="0">
                <a:latin typeface="+mn-lt"/>
              </a:rPr>
              <a:t>ze stosowaniem technologii blockchain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65829"/>
            <a:ext cx="10515600" cy="38111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Przepisy determinujące treść umowy</a:t>
            </a:r>
          </a:p>
          <a:p>
            <a:r>
              <a:rPr lang="pl-PL" sz="2400" dirty="0"/>
              <a:t>Klauzula rebus sic </a:t>
            </a:r>
            <a:r>
              <a:rPr lang="pl-PL" sz="2400" dirty="0" err="1"/>
              <a:t>stantibus</a:t>
            </a:r>
            <a:endParaRPr lang="pl-PL" sz="2400" dirty="0"/>
          </a:p>
          <a:p>
            <a:r>
              <a:rPr lang="pl-PL" sz="2400" dirty="0"/>
              <a:t>prawo konsumenckie: umowy B2C (klauzule abuzywne, odstąpienie od umowy, umowa na odległość)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52" y="185966"/>
            <a:ext cx="3776472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854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37252" y="806890"/>
            <a:ext cx="9144000" cy="1286952"/>
          </a:xfrm>
        </p:spPr>
        <p:txBody>
          <a:bodyPr>
            <a:noAutofit/>
          </a:bodyPr>
          <a:lstStyle/>
          <a:p>
            <a:br>
              <a:rPr lang="pl-PL" sz="2800" b="1" cap="all" dirty="0"/>
            </a:br>
            <a:r>
              <a:rPr lang="en-US" sz="2800" b="1" cap="all" dirty="0">
                <a:latin typeface="+mn-lt"/>
              </a:rPr>
              <a:t>Blockchain and why smart contracts </a:t>
            </a:r>
            <a:br>
              <a:rPr lang="pl-PL" sz="2800" b="1" cap="all" dirty="0">
                <a:latin typeface="+mn-lt"/>
              </a:rPr>
            </a:br>
            <a:r>
              <a:rPr lang="en-US" sz="2800" b="1" cap="all" dirty="0">
                <a:latin typeface="+mn-lt"/>
              </a:rPr>
              <a:t>still need smart lawyer</a:t>
            </a:r>
            <a:br>
              <a:rPr lang="en-US" sz="2800" b="1" cap="all" dirty="0"/>
            </a:br>
            <a:endParaRPr lang="pl-PL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66" y="87562"/>
            <a:ext cx="3776472" cy="719328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756637" y="2093842"/>
            <a:ext cx="10880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I Wariant umowy</a:t>
            </a:r>
            <a:r>
              <a:rPr lang="pl-PL" dirty="0"/>
              <a:t>: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Strony umowy:</a:t>
            </a:r>
            <a:r>
              <a:rPr lang="pl-PL" dirty="0"/>
              <a:t> Ubezpieczyciel, który na wypadek trzęsienia ziemi ubezpiecza Ubezpieczonego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Miejsce umowy:</a:t>
            </a:r>
            <a:r>
              <a:rPr lang="pl-PL" dirty="0"/>
              <a:t> Warszawa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Treść umowy:</a:t>
            </a:r>
            <a:r>
              <a:rPr lang="pl-PL" dirty="0"/>
              <a:t> Ubezpieczony otrzyma 50 000 mln PLN w sytuacji trzęsienia ziemi w miejscu umowy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Składka ubezpieczeniowa:</a:t>
            </a:r>
            <a:r>
              <a:rPr lang="pl-PL" dirty="0"/>
              <a:t> 1 000 PLN rocznie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Możliwość przedłużenia umowy:</a:t>
            </a:r>
            <a:r>
              <a:rPr lang="pl-PL" dirty="0"/>
              <a:t> Na 3 dni przed upływem terminu umowy może zostać ona przedłużona przez zapłatę składki ubezpieczeniowej na kolejny rok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261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885371"/>
            <a:ext cx="10515600" cy="940253"/>
          </a:xfrm>
        </p:spPr>
        <p:txBody>
          <a:bodyPr>
            <a:normAutofit/>
          </a:bodyPr>
          <a:lstStyle/>
          <a:p>
            <a:pPr algn="ctr"/>
            <a:r>
              <a:rPr lang="en-US" sz="2800" b="1" cap="all" dirty="0">
                <a:latin typeface="+mn-lt"/>
              </a:rPr>
              <a:t>BLOCKCHAIN AND WHY SMART CONTRACTS </a:t>
            </a:r>
            <a:br>
              <a:rPr lang="pl-PL" sz="2800" b="1" cap="all" dirty="0">
                <a:latin typeface="+mn-lt"/>
              </a:rPr>
            </a:br>
            <a:r>
              <a:rPr lang="en-US" sz="2800" b="1" cap="all" dirty="0">
                <a:latin typeface="+mn-lt"/>
              </a:rPr>
              <a:t>STILL NEED SMART LAWYERS</a:t>
            </a: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066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2500" b="1" dirty="0"/>
              <a:t>II Wariant umowy</a:t>
            </a:r>
          </a:p>
          <a:p>
            <a:r>
              <a:rPr lang="pl-PL" sz="2500" b="1" dirty="0"/>
              <a:t>Strony umowy:</a:t>
            </a:r>
            <a:r>
              <a:rPr lang="pl-PL" sz="2500" dirty="0"/>
              <a:t> Ubezpieczyciel, który na wypadek trzęsienia ziemi ubezpiecza Ubezpieczonego</a:t>
            </a:r>
          </a:p>
          <a:p>
            <a:r>
              <a:rPr lang="pl-PL" sz="2500" b="1" dirty="0"/>
              <a:t>Miejsce umowy:</a:t>
            </a:r>
            <a:r>
              <a:rPr lang="pl-PL" sz="2500" dirty="0"/>
              <a:t> Warszawa, Polska </a:t>
            </a:r>
            <a:r>
              <a:rPr lang="de-DE" sz="2500" dirty="0"/>
              <a:t>(♁52° 31′ N, 13° 24′ O)</a:t>
            </a:r>
            <a:endParaRPr lang="pl-PL" sz="2500" dirty="0"/>
          </a:p>
          <a:p>
            <a:r>
              <a:rPr lang="pl-PL" sz="2500" b="1" dirty="0"/>
              <a:t>Treść umowy: </a:t>
            </a:r>
            <a:r>
              <a:rPr lang="pl-PL" sz="2500" dirty="0"/>
              <a:t>Przypisane Ubezpieczonemu konto zostanie zasilone kwotą 50 000 MLN PN in BTC, w sytuacji gdy Polska Stacja </a:t>
            </a:r>
            <a:r>
              <a:rPr lang="pl-PL" sz="2500" dirty="0" err="1"/>
              <a:t>Metereologiczna</a:t>
            </a:r>
            <a:r>
              <a:rPr lang="pl-PL" sz="2500" dirty="0"/>
              <a:t> opublikuje informację o trzęsieniu ziemi, którego epicentrum znajduje się w miejscu umowy</a:t>
            </a:r>
          </a:p>
          <a:p>
            <a:pPr lvl="1"/>
            <a:r>
              <a:rPr lang="pl-PL" sz="2500" dirty="0"/>
              <a:t>Decydujące jest 5.0 według skali Richtera</a:t>
            </a:r>
          </a:p>
          <a:p>
            <a:pPr lvl="1"/>
            <a:r>
              <a:rPr lang="pl-PL" sz="2500" dirty="0"/>
              <a:t>Kurs wymiany PLN na BTC z dnia publikacji o zdarzeniu</a:t>
            </a:r>
          </a:p>
          <a:p>
            <a:pPr lvl="1"/>
            <a:r>
              <a:rPr lang="pl-PL" sz="2500" dirty="0"/>
              <a:t>Miejsce trzęsienia ziemi, jak również miejsce zawarcia umowy będzie interpretowane przez </a:t>
            </a:r>
            <a:r>
              <a:rPr lang="pl-PL" sz="2500" dirty="0" err="1"/>
              <a:t>Geocoding</a:t>
            </a:r>
            <a:r>
              <a:rPr lang="pl-PL" sz="2500" dirty="0"/>
              <a:t> API w </a:t>
            </a:r>
            <a:r>
              <a:rPr lang="pl-PL" sz="2500" dirty="0" err="1"/>
              <a:t>Goolge</a:t>
            </a:r>
            <a:r>
              <a:rPr lang="pl-PL" sz="2500" dirty="0"/>
              <a:t> </a:t>
            </a:r>
            <a:r>
              <a:rPr lang="pl-PL" sz="2500" dirty="0" err="1"/>
              <a:t>Maps</a:t>
            </a:r>
            <a:endParaRPr lang="pl-PL" sz="2500" dirty="0"/>
          </a:p>
          <a:p>
            <a:r>
              <a:rPr lang="pl-PL" sz="2500" b="1" dirty="0"/>
              <a:t>Składka ubezpieczeniowa: </a:t>
            </a:r>
            <a:r>
              <a:rPr lang="pl-PL" sz="2500" dirty="0"/>
              <a:t>1 000 PLN w BTC na 12 miesięcy ochrony ubezpieczeniowej wpłacane na konto Ubezpieczyciela</a:t>
            </a:r>
          </a:p>
          <a:p>
            <a:pPr lvl="1"/>
            <a:r>
              <a:rPr lang="pl-PL" sz="2500" dirty="0"/>
              <a:t>Kurs wymiany PLN na BTC z dnia zapłaty</a:t>
            </a:r>
          </a:p>
          <a:p>
            <a:r>
              <a:rPr lang="pl-PL" sz="2500" b="1" dirty="0"/>
              <a:t>Możliwość przedłużenia Umowy</a:t>
            </a:r>
            <a:r>
              <a:rPr lang="de-DE" sz="2500" b="1" dirty="0"/>
              <a:t>:</a:t>
            </a:r>
            <a:r>
              <a:rPr lang="de-DE" sz="2500" dirty="0"/>
              <a:t> </a:t>
            </a:r>
            <a:r>
              <a:rPr lang="pl-PL" sz="2500" dirty="0"/>
              <a:t>Ubezpieczony może uzyskać ochronę ubezpieczeniową na kolejne 12 miesięcy, w przypadku gdy dokona płatności składki ubezpieczeniowej na 3 dni przed upływem trwania umowy</a:t>
            </a:r>
            <a:endParaRPr lang="de-DE" sz="2500" dirty="0"/>
          </a:p>
          <a:p>
            <a:r>
              <a:rPr lang="pl-PL" sz="2500" b="1" dirty="0"/>
              <a:t>Inne: </a:t>
            </a:r>
          </a:p>
          <a:p>
            <a:pPr lvl="1"/>
            <a:r>
              <a:rPr lang="pl-PL" sz="2500" dirty="0"/>
              <a:t>Następstwa w ramach jednego tygodnia: Trzęsienie pierwsze i trzęsienia następcze w ciągu jednego tygodnia będą traktowane jako jedno trzęsienie ziemi </a:t>
            </a:r>
          </a:p>
          <a:p>
            <a:pPr lvl="1"/>
            <a:r>
              <a:rPr lang="pl-PL" sz="2500" dirty="0"/>
              <a:t>W ramach umowy mogą zostać dokonane maksymalnie dwie wypłaty </a:t>
            </a:r>
          </a:p>
          <a:p>
            <a:pPr lvl="1"/>
            <a:r>
              <a:rPr lang="pl-PL" sz="2500" dirty="0"/>
              <a:t>Ubezpieczyciel nie może wypowiedzieć umowy, Ubezpieczony może wypowiedzieć umowę</a:t>
            </a:r>
          </a:p>
          <a:p>
            <a:pPr lvl="1"/>
            <a:r>
              <a:rPr lang="pl-PL" sz="2500" dirty="0"/>
              <a:t>Obowiązują przepisy prawa polskiego a właściwym jest sąd w Warszawie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62" y="64381"/>
            <a:ext cx="3779848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3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Dziękuję za uwagę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					Justyna Matuszak-Leśny</a:t>
            </a:r>
          </a:p>
          <a:p>
            <a:pPr marL="0" indent="0">
              <a:buNone/>
            </a:pPr>
            <a:r>
              <a:rPr lang="pl-PL" dirty="0"/>
              <a:t>					j.matuszak-lesny@esb-kancelaria.pl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62" y="64381"/>
            <a:ext cx="3779848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825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</TotalTime>
  <Words>570</Words>
  <Application>Microsoft Office PowerPoint</Application>
  <PresentationFormat>Panoramiczny</PresentationFormat>
  <Paragraphs>87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Motyw pakietu Office</vt:lpstr>
      <vt:lpstr> Blockchain w usługach prawnych - rewolucja czy ewolucja?       Justyna Matuszak-Leśny, LL.M.  Radca Prawny  </vt:lpstr>
      <vt:lpstr>Inspiracja</vt:lpstr>
      <vt:lpstr>Zastosowanie w aktualnej rzeczywistości prawnej </vt:lpstr>
      <vt:lpstr>Zmiana rozumienia klasycznych definicji</vt:lpstr>
      <vt:lpstr>Usługi prawne a blockchain </vt:lpstr>
      <vt:lpstr>Aktualne wyzwania prawne związane  ze stosowaniem technologii blockchain</vt:lpstr>
      <vt:lpstr> Blockchain and why smart contracts  still need smart lawyer </vt:lpstr>
      <vt:lpstr>BLOCKCHAIN AND WHY SMART CONTRACTS  STILL NEED SMART LAWYERS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Klaudia Tuziemska</dc:creator>
  <cp:lastModifiedBy>Justyna Matuszak</cp:lastModifiedBy>
  <cp:revision>95</cp:revision>
  <dcterms:created xsi:type="dcterms:W3CDTF">2017-05-10T12:27:42Z</dcterms:created>
  <dcterms:modified xsi:type="dcterms:W3CDTF">2017-06-20T12:30:24Z</dcterms:modified>
</cp:coreProperties>
</file>